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21"/>
  </p:notesMasterIdLst>
  <p:sldIdLst>
    <p:sldId id="268" r:id="rId2"/>
    <p:sldId id="638" r:id="rId3"/>
    <p:sldId id="629" r:id="rId4"/>
    <p:sldId id="622" r:id="rId5"/>
    <p:sldId id="634" r:id="rId6"/>
    <p:sldId id="647" r:id="rId7"/>
    <p:sldId id="628" r:id="rId8"/>
    <p:sldId id="648" r:id="rId9"/>
    <p:sldId id="640" r:id="rId10"/>
    <p:sldId id="637" r:id="rId11"/>
    <p:sldId id="636" r:id="rId12"/>
    <p:sldId id="635" r:id="rId13"/>
    <p:sldId id="641" r:id="rId14"/>
    <p:sldId id="630" r:id="rId15"/>
    <p:sldId id="646" r:id="rId16"/>
    <p:sldId id="644" r:id="rId17"/>
    <p:sldId id="645" r:id="rId18"/>
    <p:sldId id="649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781"/>
    <a:srgbClr val="F7A33C"/>
    <a:srgbClr val="FF7C35"/>
    <a:srgbClr val="008FC4"/>
    <a:srgbClr val="03ACDC"/>
    <a:srgbClr val="40AA59"/>
    <a:srgbClr val="FF454D"/>
    <a:srgbClr val="FAD34B"/>
    <a:srgbClr val="F05C63"/>
    <a:srgbClr val="374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8"/>
    <p:restoredTop sz="92974"/>
  </p:normalViewPr>
  <p:slideViewPr>
    <p:cSldViewPr snapToGrid="0" snapToObjects="1">
      <p:cViewPr varScale="1">
        <p:scale>
          <a:sx n="93" d="100"/>
          <a:sy n="93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459C9-1B9D-9B4D-AE85-5C3B6D019EF8}" type="doc">
      <dgm:prSet loTypeId="urn:microsoft.com/office/officeart/2005/8/layout/hierarchy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5DA686D6-5EC9-2D44-87C3-6A62A6D8E085}">
      <dgm:prSet phldrT="[Texto]"/>
      <dgm:spPr/>
      <dgm:t>
        <a:bodyPr/>
        <a:lstStyle/>
        <a:p>
          <a:r>
            <a:rPr lang="es-ES" dirty="0"/>
            <a:t>Variables </a:t>
          </a:r>
        </a:p>
      </dgm:t>
    </dgm:pt>
    <dgm:pt modelId="{6289DE3C-0C5D-2D4B-B0A1-737D590913D9}" type="parTrans" cxnId="{6D11D7D2-23F7-9745-9C31-3F9E3889B76A}">
      <dgm:prSet/>
      <dgm:spPr/>
      <dgm:t>
        <a:bodyPr/>
        <a:lstStyle/>
        <a:p>
          <a:endParaRPr lang="es-ES"/>
        </a:p>
      </dgm:t>
    </dgm:pt>
    <dgm:pt modelId="{617116CD-E5FD-0845-B7E4-C7070DBA8D9A}" type="sibTrans" cxnId="{6D11D7D2-23F7-9745-9C31-3F9E3889B76A}">
      <dgm:prSet/>
      <dgm:spPr/>
      <dgm:t>
        <a:bodyPr/>
        <a:lstStyle/>
        <a:p>
          <a:endParaRPr lang="es-ES"/>
        </a:p>
      </dgm:t>
    </dgm:pt>
    <dgm:pt modelId="{9B1E704E-EF69-5648-8509-3E65EB9B205E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Cualitativas</a:t>
          </a:r>
        </a:p>
      </dgm:t>
    </dgm:pt>
    <dgm:pt modelId="{8924E0D2-52DD-C24C-8AA9-D0545662A39C}" type="parTrans" cxnId="{EDA671C8-BD1B-264F-AF75-7572B43DAE3C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s-ES"/>
        </a:p>
      </dgm:t>
    </dgm:pt>
    <dgm:pt modelId="{43F44B1A-F901-2845-8773-B5222F2ACCBB}" type="sibTrans" cxnId="{EDA671C8-BD1B-264F-AF75-7572B43DAE3C}">
      <dgm:prSet/>
      <dgm:spPr/>
      <dgm:t>
        <a:bodyPr/>
        <a:lstStyle/>
        <a:p>
          <a:endParaRPr lang="es-ES"/>
        </a:p>
      </dgm:t>
    </dgm:pt>
    <dgm:pt modelId="{BB33FA19-EA8D-8648-B558-0366B1DFD8D2}">
      <dgm:prSet phldrT="[Texto]"/>
      <dgm:spPr/>
      <dgm:t>
        <a:bodyPr/>
        <a:lstStyle/>
        <a:p>
          <a:r>
            <a:rPr lang="es-ES" dirty="0"/>
            <a:t>Nominal</a:t>
          </a:r>
        </a:p>
      </dgm:t>
    </dgm:pt>
    <dgm:pt modelId="{C29940CC-C2B1-D247-9E67-80402D90ACFF}" type="parTrans" cxnId="{3615EEB9-15FB-5842-B1C2-E94C2BA4C8EC}">
      <dgm:prSet/>
      <dgm:spPr/>
      <dgm:t>
        <a:bodyPr/>
        <a:lstStyle/>
        <a:p>
          <a:endParaRPr lang="es-ES"/>
        </a:p>
      </dgm:t>
    </dgm:pt>
    <dgm:pt modelId="{6F9582F1-60AD-0C48-896E-8F373B0735C3}" type="sibTrans" cxnId="{3615EEB9-15FB-5842-B1C2-E94C2BA4C8EC}">
      <dgm:prSet/>
      <dgm:spPr/>
      <dgm:t>
        <a:bodyPr/>
        <a:lstStyle/>
        <a:p>
          <a:endParaRPr lang="es-ES"/>
        </a:p>
      </dgm:t>
    </dgm:pt>
    <dgm:pt modelId="{5F8874DD-64B6-3448-8399-DC2C5C97A31B}">
      <dgm:prSet phldrT="[Texto]"/>
      <dgm:spPr/>
      <dgm:t>
        <a:bodyPr/>
        <a:lstStyle/>
        <a:p>
          <a:r>
            <a:rPr lang="es-ES" dirty="0"/>
            <a:t>Ordinal</a:t>
          </a:r>
        </a:p>
      </dgm:t>
    </dgm:pt>
    <dgm:pt modelId="{E85B0EF8-B0B9-0F4F-9E48-51494071E917}" type="parTrans" cxnId="{56DA28C3-E139-9248-AE7F-70C10D264326}">
      <dgm:prSet/>
      <dgm:spPr/>
      <dgm:t>
        <a:bodyPr/>
        <a:lstStyle/>
        <a:p>
          <a:endParaRPr lang="es-ES"/>
        </a:p>
      </dgm:t>
    </dgm:pt>
    <dgm:pt modelId="{42EB0E4C-2646-8B48-9D3B-EE2FB988AE08}" type="sibTrans" cxnId="{56DA28C3-E139-9248-AE7F-70C10D264326}">
      <dgm:prSet/>
      <dgm:spPr/>
      <dgm:t>
        <a:bodyPr/>
        <a:lstStyle/>
        <a:p>
          <a:endParaRPr lang="es-ES"/>
        </a:p>
      </dgm:t>
    </dgm:pt>
    <dgm:pt modelId="{03EB3CAA-92BA-C643-8720-3CA47EBCD6F5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/>
            <a:t>Cuantitativas</a:t>
          </a:r>
        </a:p>
      </dgm:t>
    </dgm:pt>
    <dgm:pt modelId="{CE940E8E-7056-7541-8C72-D72D0FA9033E}" type="parTrans" cxnId="{904C4F0A-E5A0-034D-915F-0E7CCEF8B0F3}">
      <dgm:prSet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s-ES"/>
        </a:p>
      </dgm:t>
    </dgm:pt>
    <dgm:pt modelId="{46BDB435-68A6-B04D-8E6F-0383DFFA3540}" type="sibTrans" cxnId="{904C4F0A-E5A0-034D-915F-0E7CCEF8B0F3}">
      <dgm:prSet/>
      <dgm:spPr/>
      <dgm:t>
        <a:bodyPr/>
        <a:lstStyle/>
        <a:p>
          <a:endParaRPr lang="es-ES"/>
        </a:p>
      </dgm:t>
    </dgm:pt>
    <dgm:pt modelId="{4A891BC4-7B3C-2446-B310-AD6102A2CF3C}">
      <dgm:prSet phldrT="[Texto]"/>
      <dgm:spPr/>
      <dgm:t>
        <a:bodyPr/>
        <a:lstStyle/>
        <a:p>
          <a:r>
            <a:rPr lang="es-ES" dirty="0"/>
            <a:t>Continua</a:t>
          </a:r>
        </a:p>
      </dgm:t>
    </dgm:pt>
    <dgm:pt modelId="{F0402B3B-133A-6649-AC69-C5E0DFF379A3}" type="parTrans" cxnId="{7EB25761-61C8-1440-AE02-76F0F533BACB}">
      <dgm:prSet/>
      <dgm:spPr/>
      <dgm:t>
        <a:bodyPr/>
        <a:lstStyle/>
        <a:p>
          <a:endParaRPr lang="es-ES"/>
        </a:p>
      </dgm:t>
    </dgm:pt>
    <dgm:pt modelId="{6560F73F-2E48-EA44-AC42-AEE9D323A756}" type="sibTrans" cxnId="{7EB25761-61C8-1440-AE02-76F0F533BACB}">
      <dgm:prSet/>
      <dgm:spPr/>
      <dgm:t>
        <a:bodyPr/>
        <a:lstStyle/>
        <a:p>
          <a:endParaRPr lang="es-ES"/>
        </a:p>
      </dgm:t>
    </dgm:pt>
    <dgm:pt modelId="{4101B22A-7BA0-4C41-8122-8A9A8282222B}">
      <dgm:prSet/>
      <dgm:spPr/>
      <dgm:t>
        <a:bodyPr/>
        <a:lstStyle/>
        <a:p>
          <a:r>
            <a:rPr lang="es-ES" dirty="0"/>
            <a:t>Discreta</a:t>
          </a:r>
        </a:p>
      </dgm:t>
    </dgm:pt>
    <dgm:pt modelId="{BA8951A8-6CA7-E84C-BB61-2EE521B1D029}" type="parTrans" cxnId="{70A9A017-C9D2-3E4B-873B-0D1760EC3281}">
      <dgm:prSet/>
      <dgm:spPr/>
      <dgm:t>
        <a:bodyPr/>
        <a:lstStyle/>
        <a:p>
          <a:endParaRPr lang="es-ES"/>
        </a:p>
      </dgm:t>
    </dgm:pt>
    <dgm:pt modelId="{65A5D49B-7AE6-7344-8130-38B8AEA5C42B}" type="sibTrans" cxnId="{70A9A017-C9D2-3E4B-873B-0D1760EC3281}">
      <dgm:prSet/>
      <dgm:spPr/>
      <dgm:t>
        <a:bodyPr/>
        <a:lstStyle/>
        <a:p>
          <a:endParaRPr lang="es-ES"/>
        </a:p>
      </dgm:t>
    </dgm:pt>
    <dgm:pt modelId="{06651C8E-1CCB-944E-BC32-E2EF5E447C08}" type="pres">
      <dgm:prSet presAssocID="{18F459C9-1B9D-9B4D-AE85-5C3B6D019EF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8CA1B9F-F149-8241-B0E9-7C7E1C8E8619}" type="pres">
      <dgm:prSet presAssocID="{5DA686D6-5EC9-2D44-87C3-6A62A6D8E085}" presName="root1" presStyleCnt="0"/>
      <dgm:spPr/>
    </dgm:pt>
    <dgm:pt modelId="{6605E696-5B9F-4B49-8D49-0083ED2E2EA8}" type="pres">
      <dgm:prSet presAssocID="{5DA686D6-5EC9-2D44-87C3-6A62A6D8E085}" presName="LevelOneTextNode" presStyleLbl="node0" presStyleIdx="0" presStyleCnt="1">
        <dgm:presLayoutVars>
          <dgm:chPref val="3"/>
        </dgm:presLayoutVars>
      </dgm:prSet>
      <dgm:spPr/>
    </dgm:pt>
    <dgm:pt modelId="{89AB2561-F3A0-FA4B-BD15-5A57D5209811}" type="pres">
      <dgm:prSet presAssocID="{5DA686D6-5EC9-2D44-87C3-6A62A6D8E085}" presName="level2hierChild" presStyleCnt="0"/>
      <dgm:spPr/>
    </dgm:pt>
    <dgm:pt modelId="{7E9F6D40-8BC2-9B44-8FC7-D6EBFC4F3A4C}" type="pres">
      <dgm:prSet presAssocID="{8924E0D2-52DD-C24C-8AA9-D0545662A39C}" presName="conn2-1" presStyleLbl="parChTrans1D2" presStyleIdx="0" presStyleCnt="2"/>
      <dgm:spPr/>
    </dgm:pt>
    <dgm:pt modelId="{680DF440-ADAD-A042-967F-877C52CC24F6}" type="pres">
      <dgm:prSet presAssocID="{8924E0D2-52DD-C24C-8AA9-D0545662A39C}" presName="connTx" presStyleLbl="parChTrans1D2" presStyleIdx="0" presStyleCnt="2"/>
      <dgm:spPr/>
    </dgm:pt>
    <dgm:pt modelId="{E469930F-A858-B847-B71B-DABA9C3531AF}" type="pres">
      <dgm:prSet presAssocID="{9B1E704E-EF69-5648-8509-3E65EB9B205E}" presName="root2" presStyleCnt="0"/>
      <dgm:spPr/>
    </dgm:pt>
    <dgm:pt modelId="{A9D37D05-7FAA-5346-9695-D9E688F3DC42}" type="pres">
      <dgm:prSet presAssocID="{9B1E704E-EF69-5648-8509-3E65EB9B205E}" presName="LevelTwoTextNode" presStyleLbl="node2" presStyleIdx="0" presStyleCnt="2">
        <dgm:presLayoutVars>
          <dgm:chPref val="3"/>
        </dgm:presLayoutVars>
      </dgm:prSet>
      <dgm:spPr/>
    </dgm:pt>
    <dgm:pt modelId="{D5AF8938-A2D1-0848-847A-A893B5491E45}" type="pres">
      <dgm:prSet presAssocID="{9B1E704E-EF69-5648-8509-3E65EB9B205E}" presName="level3hierChild" presStyleCnt="0"/>
      <dgm:spPr/>
    </dgm:pt>
    <dgm:pt modelId="{3112180F-6BB7-3B44-AF07-DD1F3142B017}" type="pres">
      <dgm:prSet presAssocID="{C29940CC-C2B1-D247-9E67-80402D90ACFF}" presName="conn2-1" presStyleLbl="parChTrans1D3" presStyleIdx="0" presStyleCnt="4"/>
      <dgm:spPr/>
    </dgm:pt>
    <dgm:pt modelId="{0A83A193-EA82-0447-979D-320677C39E25}" type="pres">
      <dgm:prSet presAssocID="{C29940CC-C2B1-D247-9E67-80402D90ACFF}" presName="connTx" presStyleLbl="parChTrans1D3" presStyleIdx="0" presStyleCnt="4"/>
      <dgm:spPr/>
    </dgm:pt>
    <dgm:pt modelId="{00A4BB8C-47F9-9345-BAA1-84BF4E8BF0BB}" type="pres">
      <dgm:prSet presAssocID="{BB33FA19-EA8D-8648-B558-0366B1DFD8D2}" presName="root2" presStyleCnt="0"/>
      <dgm:spPr/>
    </dgm:pt>
    <dgm:pt modelId="{42156EAF-1889-1247-AF61-21FABB8A47CB}" type="pres">
      <dgm:prSet presAssocID="{BB33FA19-EA8D-8648-B558-0366B1DFD8D2}" presName="LevelTwoTextNode" presStyleLbl="node3" presStyleIdx="0" presStyleCnt="4">
        <dgm:presLayoutVars>
          <dgm:chPref val="3"/>
        </dgm:presLayoutVars>
      </dgm:prSet>
      <dgm:spPr/>
    </dgm:pt>
    <dgm:pt modelId="{4EDB6F3F-5E9C-5D43-AA73-D4E1953C4969}" type="pres">
      <dgm:prSet presAssocID="{BB33FA19-EA8D-8648-B558-0366B1DFD8D2}" presName="level3hierChild" presStyleCnt="0"/>
      <dgm:spPr/>
    </dgm:pt>
    <dgm:pt modelId="{7A72A424-9786-C04A-8F58-F0A194F80201}" type="pres">
      <dgm:prSet presAssocID="{E85B0EF8-B0B9-0F4F-9E48-51494071E917}" presName="conn2-1" presStyleLbl="parChTrans1D3" presStyleIdx="1" presStyleCnt="4"/>
      <dgm:spPr/>
    </dgm:pt>
    <dgm:pt modelId="{56F33BC8-EBB6-594A-A902-3DF88B995C39}" type="pres">
      <dgm:prSet presAssocID="{E85B0EF8-B0B9-0F4F-9E48-51494071E917}" presName="connTx" presStyleLbl="parChTrans1D3" presStyleIdx="1" presStyleCnt="4"/>
      <dgm:spPr/>
    </dgm:pt>
    <dgm:pt modelId="{9207910C-ACB6-DE43-9F85-558BA18DF07E}" type="pres">
      <dgm:prSet presAssocID="{5F8874DD-64B6-3448-8399-DC2C5C97A31B}" presName="root2" presStyleCnt="0"/>
      <dgm:spPr/>
    </dgm:pt>
    <dgm:pt modelId="{3DEE8C6F-86DA-4549-9088-8E116E35F43F}" type="pres">
      <dgm:prSet presAssocID="{5F8874DD-64B6-3448-8399-DC2C5C97A31B}" presName="LevelTwoTextNode" presStyleLbl="node3" presStyleIdx="1" presStyleCnt="4">
        <dgm:presLayoutVars>
          <dgm:chPref val="3"/>
        </dgm:presLayoutVars>
      </dgm:prSet>
      <dgm:spPr/>
    </dgm:pt>
    <dgm:pt modelId="{77CF7810-B0D3-C041-94E5-09E85E28C38D}" type="pres">
      <dgm:prSet presAssocID="{5F8874DD-64B6-3448-8399-DC2C5C97A31B}" presName="level3hierChild" presStyleCnt="0"/>
      <dgm:spPr/>
    </dgm:pt>
    <dgm:pt modelId="{E9D73EBA-1B1A-4C4D-9477-C267933060D4}" type="pres">
      <dgm:prSet presAssocID="{CE940E8E-7056-7541-8C72-D72D0FA9033E}" presName="conn2-1" presStyleLbl="parChTrans1D2" presStyleIdx="1" presStyleCnt="2"/>
      <dgm:spPr/>
    </dgm:pt>
    <dgm:pt modelId="{74E315F2-D198-744B-B470-73E1ED5658B3}" type="pres">
      <dgm:prSet presAssocID="{CE940E8E-7056-7541-8C72-D72D0FA9033E}" presName="connTx" presStyleLbl="parChTrans1D2" presStyleIdx="1" presStyleCnt="2"/>
      <dgm:spPr/>
    </dgm:pt>
    <dgm:pt modelId="{F216D12E-CBD5-AE47-8A24-416303E03241}" type="pres">
      <dgm:prSet presAssocID="{03EB3CAA-92BA-C643-8720-3CA47EBCD6F5}" presName="root2" presStyleCnt="0"/>
      <dgm:spPr/>
    </dgm:pt>
    <dgm:pt modelId="{9AC9EC6C-DB99-CC48-8B69-22D16D0C5D7B}" type="pres">
      <dgm:prSet presAssocID="{03EB3CAA-92BA-C643-8720-3CA47EBCD6F5}" presName="LevelTwoTextNode" presStyleLbl="node2" presStyleIdx="1" presStyleCnt="2">
        <dgm:presLayoutVars>
          <dgm:chPref val="3"/>
        </dgm:presLayoutVars>
      </dgm:prSet>
      <dgm:spPr/>
    </dgm:pt>
    <dgm:pt modelId="{6DA53698-85E6-B949-A171-0621BEF24038}" type="pres">
      <dgm:prSet presAssocID="{03EB3CAA-92BA-C643-8720-3CA47EBCD6F5}" presName="level3hierChild" presStyleCnt="0"/>
      <dgm:spPr/>
    </dgm:pt>
    <dgm:pt modelId="{689D595E-39F7-5C49-8AA6-FA35DA4999FC}" type="pres">
      <dgm:prSet presAssocID="{BA8951A8-6CA7-E84C-BB61-2EE521B1D029}" presName="conn2-1" presStyleLbl="parChTrans1D3" presStyleIdx="2" presStyleCnt="4"/>
      <dgm:spPr/>
    </dgm:pt>
    <dgm:pt modelId="{BE273AA9-9B03-FA4F-8AC4-D30944072B43}" type="pres">
      <dgm:prSet presAssocID="{BA8951A8-6CA7-E84C-BB61-2EE521B1D029}" presName="connTx" presStyleLbl="parChTrans1D3" presStyleIdx="2" presStyleCnt="4"/>
      <dgm:spPr/>
    </dgm:pt>
    <dgm:pt modelId="{C9B376AB-12D3-1741-8F37-6E531BDA8E91}" type="pres">
      <dgm:prSet presAssocID="{4101B22A-7BA0-4C41-8122-8A9A8282222B}" presName="root2" presStyleCnt="0"/>
      <dgm:spPr/>
    </dgm:pt>
    <dgm:pt modelId="{5914E3A6-8F63-FE48-982D-952F1E4973F9}" type="pres">
      <dgm:prSet presAssocID="{4101B22A-7BA0-4C41-8122-8A9A8282222B}" presName="LevelTwoTextNode" presStyleLbl="node3" presStyleIdx="2" presStyleCnt="4">
        <dgm:presLayoutVars>
          <dgm:chPref val="3"/>
        </dgm:presLayoutVars>
      </dgm:prSet>
      <dgm:spPr/>
    </dgm:pt>
    <dgm:pt modelId="{E5F4C347-D7B3-284D-B5B5-4D8BA6FC1E81}" type="pres">
      <dgm:prSet presAssocID="{4101B22A-7BA0-4C41-8122-8A9A8282222B}" presName="level3hierChild" presStyleCnt="0"/>
      <dgm:spPr/>
    </dgm:pt>
    <dgm:pt modelId="{2A83AD7A-5B28-1845-885E-5CEAF00C3B10}" type="pres">
      <dgm:prSet presAssocID="{F0402B3B-133A-6649-AC69-C5E0DFF379A3}" presName="conn2-1" presStyleLbl="parChTrans1D3" presStyleIdx="3" presStyleCnt="4"/>
      <dgm:spPr/>
    </dgm:pt>
    <dgm:pt modelId="{9E4D7F81-674B-C64C-93FF-546FEF1021E3}" type="pres">
      <dgm:prSet presAssocID="{F0402B3B-133A-6649-AC69-C5E0DFF379A3}" presName="connTx" presStyleLbl="parChTrans1D3" presStyleIdx="3" presStyleCnt="4"/>
      <dgm:spPr/>
    </dgm:pt>
    <dgm:pt modelId="{68F0262C-337B-6B46-A7D2-C909A8D7DC1A}" type="pres">
      <dgm:prSet presAssocID="{4A891BC4-7B3C-2446-B310-AD6102A2CF3C}" presName="root2" presStyleCnt="0"/>
      <dgm:spPr/>
    </dgm:pt>
    <dgm:pt modelId="{AEB2358D-90FA-7441-BB1F-DE42C24364CF}" type="pres">
      <dgm:prSet presAssocID="{4A891BC4-7B3C-2446-B310-AD6102A2CF3C}" presName="LevelTwoTextNode" presStyleLbl="node3" presStyleIdx="3" presStyleCnt="4">
        <dgm:presLayoutVars>
          <dgm:chPref val="3"/>
        </dgm:presLayoutVars>
      </dgm:prSet>
      <dgm:spPr/>
    </dgm:pt>
    <dgm:pt modelId="{31D1C5C5-299A-3749-9026-9C1576F01C33}" type="pres">
      <dgm:prSet presAssocID="{4A891BC4-7B3C-2446-B310-AD6102A2CF3C}" presName="level3hierChild" presStyleCnt="0"/>
      <dgm:spPr/>
    </dgm:pt>
  </dgm:ptLst>
  <dgm:cxnLst>
    <dgm:cxn modelId="{904C4F0A-E5A0-034D-915F-0E7CCEF8B0F3}" srcId="{5DA686D6-5EC9-2D44-87C3-6A62A6D8E085}" destId="{03EB3CAA-92BA-C643-8720-3CA47EBCD6F5}" srcOrd="1" destOrd="0" parTransId="{CE940E8E-7056-7541-8C72-D72D0FA9033E}" sibTransId="{46BDB435-68A6-B04D-8E6F-0383DFFA3540}"/>
    <dgm:cxn modelId="{70A9A017-C9D2-3E4B-873B-0D1760EC3281}" srcId="{03EB3CAA-92BA-C643-8720-3CA47EBCD6F5}" destId="{4101B22A-7BA0-4C41-8122-8A9A8282222B}" srcOrd="0" destOrd="0" parTransId="{BA8951A8-6CA7-E84C-BB61-2EE521B1D029}" sibTransId="{65A5D49B-7AE6-7344-8130-38B8AEA5C42B}"/>
    <dgm:cxn modelId="{7DBDD019-A256-894C-8245-C79ABE9C2767}" type="presOf" srcId="{E85B0EF8-B0B9-0F4F-9E48-51494071E917}" destId="{56F33BC8-EBB6-594A-A902-3DF88B995C39}" srcOrd="1" destOrd="0" presId="urn:microsoft.com/office/officeart/2005/8/layout/hierarchy2"/>
    <dgm:cxn modelId="{0AAF232D-6D7A-4844-8EEC-388CCD44C410}" type="presOf" srcId="{4101B22A-7BA0-4C41-8122-8A9A8282222B}" destId="{5914E3A6-8F63-FE48-982D-952F1E4973F9}" srcOrd="0" destOrd="0" presId="urn:microsoft.com/office/officeart/2005/8/layout/hierarchy2"/>
    <dgm:cxn modelId="{C54C0438-E48F-F64D-AE2A-607F9F9732F0}" type="presOf" srcId="{E85B0EF8-B0B9-0F4F-9E48-51494071E917}" destId="{7A72A424-9786-C04A-8F58-F0A194F80201}" srcOrd="0" destOrd="0" presId="urn:microsoft.com/office/officeart/2005/8/layout/hierarchy2"/>
    <dgm:cxn modelId="{5BAE063E-0291-2949-BB24-902449BC3A9D}" type="presOf" srcId="{BB33FA19-EA8D-8648-B558-0366B1DFD8D2}" destId="{42156EAF-1889-1247-AF61-21FABB8A47CB}" srcOrd="0" destOrd="0" presId="urn:microsoft.com/office/officeart/2005/8/layout/hierarchy2"/>
    <dgm:cxn modelId="{5B7F0241-8AAF-3844-A4E2-878D07EE72AC}" type="presOf" srcId="{9B1E704E-EF69-5648-8509-3E65EB9B205E}" destId="{A9D37D05-7FAA-5346-9695-D9E688F3DC42}" srcOrd="0" destOrd="0" presId="urn:microsoft.com/office/officeart/2005/8/layout/hierarchy2"/>
    <dgm:cxn modelId="{EF4D6F48-9F2E-254F-A023-D59BFE8B0D4A}" type="presOf" srcId="{8924E0D2-52DD-C24C-8AA9-D0545662A39C}" destId="{7E9F6D40-8BC2-9B44-8FC7-D6EBFC4F3A4C}" srcOrd="0" destOrd="0" presId="urn:microsoft.com/office/officeart/2005/8/layout/hierarchy2"/>
    <dgm:cxn modelId="{7E0B7C4C-1452-FA45-B239-BB31B66128AD}" type="presOf" srcId="{CE940E8E-7056-7541-8C72-D72D0FA9033E}" destId="{74E315F2-D198-744B-B470-73E1ED5658B3}" srcOrd="1" destOrd="0" presId="urn:microsoft.com/office/officeart/2005/8/layout/hierarchy2"/>
    <dgm:cxn modelId="{7EB25761-61C8-1440-AE02-76F0F533BACB}" srcId="{03EB3CAA-92BA-C643-8720-3CA47EBCD6F5}" destId="{4A891BC4-7B3C-2446-B310-AD6102A2CF3C}" srcOrd="1" destOrd="0" parTransId="{F0402B3B-133A-6649-AC69-C5E0DFF379A3}" sibTransId="{6560F73F-2E48-EA44-AC42-AEE9D323A756}"/>
    <dgm:cxn modelId="{D7F45C6E-C752-0243-8B91-59AD88FF584D}" type="presOf" srcId="{18F459C9-1B9D-9B4D-AE85-5C3B6D019EF8}" destId="{06651C8E-1CCB-944E-BC32-E2EF5E447C08}" srcOrd="0" destOrd="0" presId="urn:microsoft.com/office/officeart/2005/8/layout/hierarchy2"/>
    <dgm:cxn modelId="{08D26F79-0572-3C42-9347-2597F34D8F88}" type="presOf" srcId="{03EB3CAA-92BA-C643-8720-3CA47EBCD6F5}" destId="{9AC9EC6C-DB99-CC48-8B69-22D16D0C5D7B}" srcOrd="0" destOrd="0" presId="urn:microsoft.com/office/officeart/2005/8/layout/hierarchy2"/>
    <dgm:cxn modelId="{FADC4E82-BEF4-0940-830C-4CD7E5FEAF25}" type="presOf" srcId="{BA8951A8-6CA7-E84C-BB61-2EE521B1D029}" destId="{689D595E-39F7-5C49-8AA6-FA35DA4999FC}" srcOrd="0" destOrd="0" presId="urn:microsoft.com/office/officeart/2005/8/layout/hierarchy2"/>
    <dgm:cxn modelId="{25F6EAA9-014A-374E-8D3A-E8A24F2B204B}" type="presOf" srcId="{C29940CC-C2B1-D247-9E67-80402D90ACFF}" destId="{0A83A193-EA82-0447-979D-320677C39E25}" srcOrd="1" destOrd="0" presId="urn:microsoft.com/office/officeart/2005/8/layout/hierarchy2"/>
    <dgm:cxn modelId="{3615EEB9-15FB-5842-B1C2-E94C2BA4C8EC}" srcId="{9B1E704E-EF69-5648-8509-3E65EB9B205E}" destId="{BB33FA19-EA8D-8648-B558-0366B1DFD8D2}" srcOrd="0" destOrd="0" parTransId="{C29940CC-C2B1-D247-9E67-80402D90ACFF}" sibTransId="{6F9582F1-60AD-0C48-896E-8F373B0735C3}"/>
    <dgm:cxn modelId="{A6235BBE-D931-6142-9C08-D9589DE755BB}" type="presOf" srcId="{4A891BC4-7B3C-2446-B310-AD6102A2CF3C}" destId="{AEB2358D-90FA-7441-BB1F-DE42C24364CF}" srcOrd="0" destOrd="0" presId="urn:microsoft.com/office/officeart/2005/8/layout/hierarchy2"/>
    <dgm:cxn modelId="{56DA28C3-E139-9248-AE7F-70C10D264326}" srcId="{9B1E704E-EF69-5648-8509-3E65EB9B205E}" destId="{5F8874DD-64B6-3448-8399-DC2C5C97A31B}" srcOrd="1" destOrd="0" parTransId="{E85B0EF8-B0B9-0F4F-9E48-51494071E917}" sibTransId="{42EB0E4C-2646-8B48-9D3B-EE2FB988AE08}"/>
    <dgm:cxn modelId="{583646C5-1B8F-C643-BB13-13AE03CD91DB}" type="presOf" srcId="{8924E0D2-52DD-C24C-8AA9-D0545662A39C}" destId="{680DF440-ADAD-A042-967F-877C52CC24F6}" srcOrd="1" destOrd="0" presId="urn:microsoft.com/office/officeart/2005/8/layout/hierarchy2"/>
    <dgm:cxn modelId="{EDA671C8-BD1B-264F-AF75-7572B43DAE3C}" srcId="{5DA686D6-5EC9-2D44-87C3-6A62A6D8E085}" destId="{9B1E704E-EF69-5648-8509-3E65EB9B205E}" srcOrd="0" destOrd="0" parTransId="{8924E0D2-52DD-C24C-8AA9-D0545662A39C}" sibTransId="{43F44B1A-F901-2845-8773-B5222F2ACCBB}"/>
    <dgm:cxn modelId="{CC65C8C9-39CB-FB40-BBF4-4CC0B8985ABE}" type="presOf" srcId="{5F8874DD-64B6-3448-8399-DC2C5C97A31B}" destId="{3DEE8C6F-86DA-4549-9088-8E116E35F43F}" srcOrd="0" destOrd="0" presId="urn:microsoft.com/office/officeart/2005/8/layout/hierarchy2"/>
    <dgm:cxn modelId="{CE7D7DCC-65DF-D245-99DD-162F6F7EDCE6}" type="presOf" srcId="{CE940E8E-7056-7541-8C72-D72D0FA9033E}" destId="{E9D73EBA-1B1A-4C4D-9477-C267933060D4}" srcOrd="0" destOrd="0" presId="urn:microsoft.com/office/officeart/2005/8/layout/hierarchy2"/>
    <dgm:cxn modelId="{629E27D0-6C11-0043-B06E-C674FD026C12}" type="presOf" srcId="{5DA686D6-5EC9-2D44-87C3-6A62A6D8E085}" destId="{6605E696-5B9F-4B49-8D49-0083ED2E2EA8}" srcOrd="0" destOrd="0" presId="urn:microsoft.com/office/officeart/2005/8/layout/hierarchy2"/>
    <dgm:cxn modelId="{6D11D7D2-23F7-9745-9C31-3F9E3889B76A}" srcId="{18F459C9-1B9D-9B4D-AE85-5C3B6D019EF8}" destId="{5DA686D6-5EC9-2D44-87C3-6A62A6D8E085}" srcOrd="0" destOrd="0" parTransId="{6289DE3C-0C5D-2D4B-B0A1-737D590913D9}" sibTransId="{617116CD-E5FD-0845-B7E4-C7070DBA8D9A}"/>
    <dgm:cxn modelId="{CE8E83D6-01E5-6C4C-B968-F2D44864D4EB}" type="presOf" srcId="{F0402B3B-133A-6649-AC69-C5E0DFF379A3}" destId="{9E4D7F81-674B-C64C-93FF-546FEF1021E3}" srcOrd="1" destOrd="0" presId="urn:microsoft.com/office/officeart/2005/8/layout/hierarchy2"/>
    <dgm:cxn modelId="{C2A4C8E0-1AAA-E247-BE6C-A70BDF0F261C}" type="presOf" srcId="{F0402B3B-133A-6649-AC69-C5E0DFF379A3}" destId="{2A83AD7A-5B28-1845-885E-5CEAF00C3B10}" srcOrd="0" destOrd="0" presId="urn:microsoft.com/office/officeart/2005/8/layout/hierarchy2"/>
    <dgm:cxn modelId="{955A8BF6-8721-4148-9131-A049EE03FAFF}" type="presOf" srcId="{C29940CC-C2B1-D247-9E67-80402D90ACFF}" destId="{3112180F-6BB7-3B44-AF07-DD1F3142B017}" srcOrd="0" destOrd="0" presId="urn:microsoft.com/office/officeart/2005/8/layout/hierarchy2"/>
    <dgm:cxn modelId="{DE9314F9-F26F-D046-B2EF-29E1FC63686A}" type="presOf" srcId="{BA8951A8-6CA7-E84C-BB61-2EE521B1D029}" destId="{BE273AA9-9B03-FA4F-8AC4-D30944072B43}" srcOrd="1" destOrd="0" presId="urn:microsoft.com/office/officeart/2005/8/layout/hierarchy2"/>
    <dgm:cxn modelId="{D37B2AC8-62D7-8E40-B21F-62D3DB23075A}" type="presParOf" srcId="{06651C8E-1CCB-944E-BC32-E2EF5E447C08}" destId="{F8CA1B9F-F149-8241-B0E9-7C7E1C8E8619}" srcOrd="0" destOrd="0" presId="urn:microsoft.com/office/officeart/2005/8/layout/hierarchy2"/>
    <dgm:cxn modelId="{EF1408F1-E0F1-4749-8DAF-FB4872E0F84B}" type="presParOf" srcId="{F8CA1B9F-F149-8241-B0E9-7C7E1C8E8619}" destId="{6605E696-5B9F-4B49-8D49-0083ED2E2EA8}" srcOrd="0" destOrd="0" presId="urn:microsoft.com/office/officeart/2005/8/layout/hierarchy2"/>
    <dgm:cxn modelId="{2C766B7E-2BB4-F64A-86A2-DEF84B9ED538}" type="presParOf" srcId="{F8CA1B9F-F149-8241-B0E9-7C7E1C8E8619}" destId="{89AB2561-F3A0-FA4B-BD15-5A57D5209811}" srcOrd="1" destOrd="0" presId="urn:microsoft.com/office/officeart/2005/8/layout/hierarchy2"/>
    <dgm:cxn modelId="{C607EF9A-1218-964B-86F5-8B677374E79F}" type="presParOf" srcId="{89AB2561-F3A0-FA4B-BD15-5A57D5209811}" destId="{7E9F6D40-8BC2-9B44-8FC7-D6EBFC4F3A4C}" srcOrd="0" destOrd="0" presId="urn:microsoft.com/office/officeart/2005/8/layout/hierarchy2"/>
    <dgm:cxn modelId="{57AB3137-35FD-C642-9D5C-A2A4297095D8}" type="presParOf" srcId="{7E9F6D40-8BC2-9B44-8FC7-D6EBFC4F3A4C}" destId="{680DF440-ADAD-A042-967F-877C52CC24F6}" srcOrd="0" destOrd="0" presId="urn:microsoft.com/office/officeart/2005/8/layout/hierarchy2"/>
    <dgm:cxn modelId="{29EC1363-F0D3-C143-831C-A68BFC579A6F}" type="presParOf" srcId="{89AB2561-F3A0-FA4B-BD15-5A57D5209811}" destId="{E469930F-A858-B847-B71B-DABA9C3531AF}" srcOrd="1" destOrd="0" presId="urn:microsoft.com/office/officeart/2005/8/layout/hierarchy2"/>
    <dgm:cxn modelId="{CD645C30-5CAB-2C41-8800-EA7B8A1DF311}" type="presParOf" srcId="{E469930F-A858-B847-B71B-DABA9C3531AF}" destId="{A9D37D05-7FAA-5346-9695-D9E688F3DC42}" srcOrd="0" destOrd="0" presId="urn:microsoft.com/office/officeart/2005/8/layout/hierarchy2"/>
    <dgm:cxn modelId="{23D97DBE-60D0-FD4C-90E0-636B9FC190AD}" type="presParOf" srcId="{E469930F-A858-B847-B71B-DABA9C3531AF}" destId="{D5AF8938-A2D1-0848-847A-A893B5491E45}" srcOrd="1" destOrd="0" presId="urn:microsoft.com/office/officeart/2005/8/layout/hierarchy2"/>
    <dgm:cxn modelId="{E8EAEDC3-5BA0-7E45-94D7-A25AD06F7780}" type="presParOf" srcId="{D5AF8938-A2D1-0848-847A-A893B5491E45}" destId="{3112180F-6BB7-3B44-AF07-DD1F3142B017}" srcOrd="0" destOrd="0" presId="urn:microsoft.com/office/officeart/2005/8/layout/hierarchy2"/>
    <dgm:cxn modelId="{C7E8A61E-5B5D-5D4B-8522-F6CB4A8F5748}" type="presParOf" srcId="{3112180F-6BB7-3B44-AF07-DD1F3142B017}" destId="{0A83A193-EA82-0447-979D-320677C39E25}" srcOrd="0" destOrd="0" presId="urn:microsoft.com/office/officeart/2005/8/layout/hierarchy2"/>
    <dgm:cxn modelId="{010BCD93-B5A3-664F-87E6-4F0CB6AF5F4C}" type="presParOf" srcId="{D5AF8938-A2D1-0848-847A-A893B5491E45}" destId="{00A4BB8C-47F9-9345-BAA1-84BF4E8BF0BB}" srcOrd="1" destOrd="0" presId="urn:microsoft.com/office/officeart/2005/8/layout/hierarchy2"/>
    <dgm:cxn modelId="{1A02AB27-D09B-1E4E-8183-23B21E180F67}" type="presParOf" srcId="{00A4BB8C-47F9-9345-BAA1-84BF4E8BF0BB}" destId="{42156EAF-1889-1247-AF61-21FABB8A47CB}" srcOrd="0" destOrd="0" presId="urn:microsoft.com/office/officeart/2005/8/layout/hierarchy2"/>
    <dgm:cxn modelId="{641E7B99-1420-A645-8D14-2AF2A2533304}" type="presParOf" srcId="{00A4BB8C-47F9-9345-BAA1-84BF4E8BF0BB}" destId="{4EDB6F3F-5E9C-5D43-AA73-D4E1953C4969}" srcOrd="1" destOrd="0" presId="urn:microsoft.com/office/officeart/2005/8/layout/hierarchy2"/>
    <dgm:cxn modelId="{A46E8581-07CE-4F4C-90A1-F64E2CEAFF2B}" type="presParOf" srcId="{D5AF8938-A2D1-0848-847A-A893B5491E45}" destId="{7A72A424-9786-C04A-8F58-F0A194F80201}" srcOrd="2" destOrd="0" presId="urn:microsoft.com/office/officeart/2005/8/layout/hierarchy2"/>
    <dgm:cxn modelId="{F2C2E858-C846-844F-89AA-413E9459FAA9}" type="presParOf" srcId="{7A72A424-9786-C04A-8F58-F0A194F80201}" destId="{56F33BC8-EBB6-594A-A902-3DF88B995C39}" srcOrd="0" destOrd="0" presId="urn:microsoft.com/office/officeart/2005/8/layout/hierarchy2"/>
    <dgm:cxn modelId="{B2C50AAC-4D38-DC47-B581-9BD7CAEC78D6}" type="presParOf" srcId="{D5AF8938-A2D1-0848-847A-A893B5491E45}" destId="{9207910C-ACB6-DE43-9F85-558BA18DF07E}" srcOrd="3" destOrd="0" presId="urn:microsoft.com/office/officeart/2005/8/layout/hierarchy2"/>
    <dgm:cxn modelId="{4381C950-F3A6-E545-8B82-0B85EE4E5532}" type="presParOf" srcId="{9207910C-ACB6-DE43-9F85-558BA18DF07E}" destId="{3DEE8C6F-86DA-4549-9088-8E116E35F43F}" srcOrd="0" destOrd="0" presId="urn:microsoft.com/office/officeart/2005/8/layout/hierarchy2"/>
    <dgm:cxn modelId="{75503CE1-8404-AE4B-85A5-5CC227423788}" type="presParOf" srcId="{9207910C-ACB6-DE43-9F85-558BA18DF07E}" destId="{77CF7810-B0D3-C041-94E5-09E85E28C38D}" srcOrd="1" destOrd="0" presId="urn:microsoft.com/office/officeart/2005/8/layout/hierarchy2"/>
    <dgm:cxn modelId="{C5DDA8FC-3073-C74A-AB91-95E000620939}" type="presParOf" srcId="{89AB2561-F3A0-FA4B-BD15-5A57D5209811}" destId="{E9D73EBA-1B1A-4C4D-9477-C267933060D4}" srcOrd="2" destOrd="0" presId="urn:microsoft.com/office/officeart/2005/8/layout/hierarchy2"/>
    <dgm:cxn modelId="{63A733AF-EDCB-9045-B6C2-14CFE1E2784B}" type="presParOf" srcId="{E9D73EBA-1B1A-4C4D-9477-C267933060D4}" destId="{74E315F2-D198-744B-B470-73E1ED5658B3}" srcOrd="0" destOrd="0" presId="urn:microsoft.com/office/officeart/2005/8/layout/hierarchy2"/>
    <dgm:cxn modelId="{BE6ACB91-8CF3-3F4E-8CDD-B429632C7E4D}" type="presParOf" srcId="{89AB2561-F3A0-FA4B-BD15-5A57D5209811}" destId="{F216D12E-CBD5-AE47-8A24-416303E03241}" srcOrd="3" destOrd="0" presId="urn:microsoft.com/office/officeart/2005/8/layout/hierarchy2"/>
    <dgm:cxn modelId="{E3620911-6C2F-A842-9359-856374824907}" type="presParOf" srcId="{F216D12E-CBD5-AE47-8A24-416303E03241}" destId="{9AC9EC6C-DB99-CC48-8B69-22D16D0C5D7B}" srcOrd="0" destOrd="0" presId="urn:microsoft.com/office/officeart/2005/8/layout/hierarchy2"/>
    <dgm:cxn modelId="{C82F496F-9953-854E-A074-1DAB5120C772}" type="presParOf" srcId="{F216D12E-CBD5-AE47-8A24-416303E03241}" destId="{6DA53698-85E6-B949-A171-0621BEF24038}" srcOrd="1" destOrd="0" presId="urn:microsoft.com/office/officeart/2005/8/layout/hierarchy2"/>
    <dgm:cxn modelId="{4EAA0C6B-34BA-F246-8CCB-90621782CFCF}" type="presParOf" srcId="{6DA53698-85E6-B949-A171-0621BEF24038}" destId="{689D595E-39F7-5C49-8AA6-FA35DA4999FC}" srcOrd="0" destOrd="0" presId="urn:microsoft.com/office/officeart/2005/8/layout/hierarchy2"/>
    <dgm:cxn modelId="{3B7FA99A-3663-9A4F-A730-F878D4F96602}" type="presParOf" srcId="{689D595E-39F7-5C49-8AA6-FA35DA4999FC}" destId="{BE273AA9-9B03-FA4F-8AC4-D30944072B43}" srcOrd="0" destOrd="0" presId="urn:microsoft.com/office/officeart/2005/8/layout/hierarchy2"/>
    <dgm:cxn modelId="{D210B915-6CCE-C449-91C0-9DD34097F51F}" type="presParOf" srcId="{6DA53698-85E6-B949-A171-0621BEF24038}" destId="{C9B376AB-12D3-1741-8F37-6E531BDA8E91}" srcOrd="1" destOrd="0" presId="urn:microsoft.com/office/officeart/2005/8/layout/hierarchy2"/>
    <dgm:cxn modelId="{3BF4BA7D-8F8E-B344-A730-6EEC187BCD9E}" type="presParOf" srcId="{C9B376AB-12D3-1741-8F37-6E531BDA8E91}" destId="{5914E3A6-8F63-FE48-982D-952F1E4973F9}" srcOrd="0" destOrd="0" presId="urn:microsoft.com/office/officeart/2005/8/layout/hierarchy2"/>
    <dgm:cxn modelId="{DF7AB182-38C9-5E47-9C43-B82FBAAE9111}" type="presParOf" srcId="{C9B376AB-12D3-1741-8F37-6E531BDA8E91}" destId="{E5F4C347-D7B3-284D-B5B5-4D8BA6FC1E81}" srcOrd="1" destOrd="0" presId="urn:microsoft.com/office/officeart/2005/8/layout/hierarchy2"/>
    <dgm:cxn modelId="{02CD30D1-00EC-8848-8A0B-1E2CBA724208}" type="presParOf" srcId="{6DA53698-85E6-B949-A171-0621BEF24038}" destId="{2A83AD7A-5B28-1845-885E-5CEAF00C3B10}" srcOrd="2" destOrd="0" presId="urn:microsoft.com/office/officeart/2005/8/layout/hierarchy2"/>
    <dgm:cxn modelId="{86B51E4F-3820-7842-BD17-EDDED6627102}" type="presParOf" srcId="{2A83AD7A-5B28-1845-885E-5CEAF00C3B10}" destId="{9E4D7F81-674B-C64C-93FF-546FEF1021E3}" srcOrd="0" destOrd="0" presId="urn:microsoft.com/office/officeart/2005/8/layout/hierarchy2"/>
    <dgm:cxn modelId="{5538DD2B-4AC3-CD4A-9035-E152A342171B}" type="presParOf" srcId="{6DA53698-85E6-B949-A171-0621BEF24038}" destId="{68F0262C-337B-6B46-A7D2-C909A8D7DC1A}" srcOrd="3" destOrd="0" presId="urn:microsoft.com/office/officeart/2005/8/layout/hierarchy2"/>
    <dgm:cxn modelId="{62644B72-1E50-7241-8340-DBF23B741A2B}" type="presParOf" srcId="{68F0262C-337B-6B46-A7D2-C909A8D7DC1A}" destId="{AEB2358D-90FA-7441-BB1F-DE42C24364CF}" srcOrd="0" destOrd="0" presId="urn:microsoft.com/office/officeart/2005/8/layout/hierarchy2"/>
    <dgm:cxn modelId="{15F9B580-3200-E24D-BD41-EDFC7E4CFCF4}" type="presParOf" srcId="{68F0262C-337B-6B46-A7D2-C909A8D7DC1A}" destId="{31D1C5C5-299A-3749-9026-9C1576F01C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5E696-5B9F-4B49-8D49-0083ED2E2EA8}">
      <dsp:nvSpPr>
        <dsp:cNvPr id="0" name=""/>
        <dsp:cNvSpPr/>
      </dsp:nvSpPr>
      <dsp:spPr>
        <a:xfrm>
          <a:off x="3501" y="1668454"/>
          <a:ext cx="1831457" cy="9157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Variables </a:t>
          </a:r>
        </a:p>
      </dsp:txBody>
      <dsp:txXfrm>
        <a:off x="30322" y="1695275"/>
        <a:ext cx="1777815" cy="862086"/>
      </dsp:txXfrm>
    </dsp:sp>
    <dsp:sp modelId="{7E9F6D40-8BC2-9B44-8FC7-D6EBFC4F3A4C}">
      <dsp:nvSpPr>
        <dsp:cNvPr id="0" name=""/>
        <dsp:cNvSpPr/>
      </dsp:nvSpPr>
      <dsp:spPr>
        <a:xfrm rot="18289469">
          <a:off x="1559832" y="1580394"/>
          <a:ext cx="1282837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1282837" y="19379"/>
              </a:lnTo>
            </a:path>
          </a:pathLst>
        </a:custGeom>
        <a:noFill/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169180" y="1567703"/>
        <a:ext cx="64141" cy="64141"/>
      </dsp:txXfrm>
    </dsp:sp>
    <dsp:sp modelId="{A9D37D05-7FAA-5346-9695-D9E688F3DC42}">
      <dsp:nvSpPr>
        <dsp:cNvPr id="0" name=""/>
        <dsp:cNvSpPr/>
      </dsp:nvSpPr>
      <dsp:spPr>
        <a:xfrm>
          <a:off x="2567543" y="615365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Cualitativas</a:t>
          </a:r>
        </a:p>
      </dsp:txBody>
      <dsp:txXfrm>
        <a:off x="2594364" y="642186"/>
        <a:ext cx="1777815" cy="862086"/>
      </dsp:txXfrm>
    </dsp:sp>
    <dsp:sp modelId="{3112180F-6BB7-3B44-AF07-DD1F3142B017}">
      <dsp:nvSpPr>
        <dsp:cNvPr id="0" name=""/>
        <dsp:cNvSpPr/>
      </dsp:nvSpPr>
      <dsp:spPr>
        <a:xfrm rot="19457599">
          <a:off x="4314203" y="790578"/>
          <a:ext cx="902178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902178" y="1937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42738" y="787403"/>
        <a:ext cx="45108" cy="45108"/>
      </dsp:txXfrm>
    </dsp:sp>
    <dsp:sp modelId="{42156EAF-1889-1247-AF61-21FABB8A47CB}">
      <dsp:nvSpPr>
        <dsp:cNvPr id="0" name=""/>
        <dsp:cNvSpPr/>
      </dsp:nvSpPr>
      <dsp:spPr>
        <a:xfrm>
          <a:off x="5131584" y="88821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Nominal</a:t>
          </a:r>
        </a:p>
      </dsp:txBody>
      <dsp:txXfrm>
        <a:off x="5158405" y="115642"/>
        <a:ext cx="1777815" cy="862086"/>
      </dsp:txXfrm>
    </dsp:sp>
    <dsp:sp modelId="{7A72A424-9786-C04A-8F58-F0A194F80201}">
      <dsp:nvSpPr>
        <dsp:cNvPr id="0" name=""/>
        <dsp:cNvSpPr/>
      </dsp:nvSpPr>
      <dsp:spPr>
        <a:xfrm rot="2142401">
          <a:off x="4314203" y="1317122"/>
          <a:ext cx="902178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902178" y="1937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42738" y="1313947"/>
        <a:ext cx="45108" cy="45108"/>
      </dsp:txXfrm>
    </dsp:sp>
    <dsp:sp modelId="{3DEE8C6F-86DA-4549-9088-8E116E35F43F}">
      <dsp:nvSpPr>
        <dsp:cNvPr id="0" name=""/>
        <dsp:cNvSpPr/>
      </dsp:nvSpPr>
      <dsp:spPr>
        <a:xfrm>
          <a:off x="5131584" y="1141909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Ordinal</a:t>
          </a:r>
        </a:p>
      </dsp:txBody>
      <dsp:txXfrm>
        <a:off x="5158405" y="1168730"/>
        <a:ext cx="1777815" cy="862086"/>
      </dsp:txXfrm>
    </dsp:sp>
    <dsp:sp modelId="{E9D73EBA-1B1A-4C4D-9477-C267933060D4}">
      <dsp:nvSpPr>
        <dsp:cNvPr id="0" name=""/>
        <dsp:cNvSpPr/>
      </dsp:nvSpPr>
      <dsp:spPr>
        <a:xfrm rot="3310531">
          <a:off x="1559832" y="2633482"/>
          <a:ext cx="1282837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1282837" y="19379"/>
              </a:lnTo>
            </a:path>
          </a:pathLst>
        </a:custGeom>
        <a:noFill/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169180" y="2620791"/>
        <a:ext cx="64141" cy="64141"/>
      </dsp:txXfrm>
    </dsp:sp>
    <dsp:sp modelId="{9AC9EC6C-DB99-CC48-8B69-22D16D0C5D7B}">
      <dsp:nvSpPr>
        <dsp:cNvPr id="0" name=""/>
        <dsp:cNvSpPr/>
      </dsp:nvSpPr>
      <dsp:spPr>
        <a:xfrm>
          <a:off x="2567543" y="2721542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Cuantitativas</a:t>
          </a:r>
        </a:p>
      </dsp:txBody>
      <dsp:txXfrm>
        <a:off x="2594364" y="2748363"/>
        <a:ext cx="1777815" cy="862086"/>
      </dsp:txXfrm>
    </dsp:sp>
    <dsp:sp modelId="{689D595E-39F7-5C49-8AA6-FA35DA4999FC}">
      <dsp:nvSpPr>
        <dsp:cNvPr id="0" name=""/>
        <dsp:cNvSpPr/>
      </dsp:nvSpPr>
      <dsp:spPr>
        <a:xfrm rot="19457599">
          <a:off x="4314203" y="2896754"/>
          <a:ext cx="902178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902178" y="1937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42738" y="2893580"/>
        <a:ext cx="45108" cy="45108"/>
      </dsp:txXfrm>
    </dsp:sp>
    <dsp:sp modelId="{5914E3A6-8F63-FE48-982D-952F1E4973F9}">
      <dsp:nvSpPr>
        <dsp:cNvPr id="0" name=""/>
        <dsp:cNvSpPr/>
      </dsp:nvSpPr>
      <dsp:spPr>
        <a:xfrm>
          <a:off x="5131584" y="2194998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Discreta</a:t>
          </a:r>
        </a:p>
      </dsp:txBody>
      <dsp:txXfrm>
        <a:off x="5158405" y="2221819"/>
        <a:ext cx="1777815" cy="862086"/>
      </dsp:txXfrm>
    </dsp:sp>
    <dsp:sp modelId="{2A83AD7A-5B28-1845-885E-5CEAF00C3B10}">
      <dsp:nvSpPr>
        <dsp:cNvPr id="0" name=""/>
        <dsp:cNvSpPr/>
      </dsp:nvSpPr>
      <dsp:spPr>
        <a:xfrm rot="2142401">
          <a:off x="4314203" y="3423299"/>
          <a:ext cx="902178" cy="38759"/>
        </a:xfrm>
        <a:custGeom>
          <a:avLst/>
          <a:gdLst/>
          <a:ahLst/>
          <a:cxnLst/>
          <a:rect l="0" t="0" r="0" b="0"/>
          <a:pathLst>
            <a:path>
              <a:moveTo>
                <a:pt x="0" y="19379"/>
              </a:moveTo>
              <a:lnTo>
                <a:pt x="902178" y="1937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42738" y="3420124"/>
        <a:ext cx="45108" cy="45108"/>
      </dsp:txXfrm>
    </dsp:sp>
    <dsp:sp modelId="{AEB2358D-90FA-7441-BB1F-DE42C24364CF}">
      <dsp:nvSpPr>
        <dsp:cNvPr id="0" name=""/>
        <dsp:cNvSpPr/>
      </dsp:nvSpPr>
      <dsp:spPr>
        <a:xfrm>
          <a:off x="5131584" y="3248086"/>
          <a:ext cx="1831457" cy="9157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Continua</a:t>
          </a:r>
        </a:p>
      </dsp:txBody>
      <dsp:txXfrm>
        <a:off x="5158405" y="3274907"/>
        <a:ext cx="1777815" cy="86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56D9-080C-E84F-AAD6-CF7452784A8F}" type="datetimeFigureOut">
              <a:t>09-11-20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6E4F7-44F7-344D-83C3-4C344F8CB4B8}" type="slidenum"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086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740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2416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791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6E4F7-44F7-344D-83C3-4C344F8CB4B8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254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0235" y="2297874"/>
            <a:ext cx="10363200" cy="113112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Escriba el título de la presentación en un máximo de dos líneas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00235" y="3537914"/>
            <a:ext cx="9144000" cy="80548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Escriba la bajada del título de la presentación en un máximo de dos líneas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8AAC48-2EAF-1947-8824-4DCAA8EBCD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64499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2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89E84FF2-1C76-E445-AEFC-FAB647D1C0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4499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CFFA6BC-13D3-9144-8BC5-135F8C7483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64499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6F4F-6206-8945-8CEF-D474E428BC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4235" y="149224"/>
            <a:ext cx="1493520" cy="607765"/>
          </a:xfrm>
          <a:prstGeom prst="rect">
            <a:avLst/>
          </a:prstGeom>
        </p:spPr>
      </p:pic>
      <p:pic>
        <p:nvPicPr>
          <p:cNvPr id="1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7D9194-18D1-3F46-AD8D-78B1350853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7" y="5373586"/>
            <a:ext cx="2606224" cy="148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0F403C9-3321-264F-9FC7-14086E4459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2065" y="4412203"/>
            <a:ext cx="3598935" cy="374110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Profesor</a:t>
            </a:r>
            <a:r>
              <a:rPr lang="en-US" dirty="0"/>
              <a:t> 1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7588184-A05E-0B4F-86B4-9100DFEE70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2065" y="4840691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e-mail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51771A43-AD57-B041-8D6B-8DAA65244E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2065" y="5177539"/>
            <a:ext cx="3598935" cy="282295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None/>
              <a:defRPr sz="1600">
                <a:solidFill>
                  <a:srgbClr val="0070C0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Twitter / Instagram / LinkedIn</a:t>
            </a:r>
          </a:p>
        </p:txBody>
      </p:sp>
    </p:spTree>
    <p:extLst>
      <p:ext uri="{BB962C8B-B14F-4D97-AF65-F5344CB8AC3E}">
        <p14:creationId xmlns:p14="http://schemas.microsoft.com/office/powerpoint/2010/main" val="416906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CON bullets Gre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</a:t>
            </a:r>
            <a:r>
              <a:rPr lang="en-US" dirty="0" err="1"/>
              <a:t>línea</a:t>
            </a:r>
            <a:r>
              <a:rPr lang="en-US" dirty="0"/>
              <a:t> (</a:t>
            </a:r>
            <a:r>
              <a:rPr lang="en-US" dirty="0" err="1"/>
              <a:t>Calibrí</a:t>
            </a:r>
            <a:r>
              <a:rPr lang="en-US" dirty="0"/>
              <a:t> Light - Headings 36)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 dirty="0" err="1"/>
              <a:t>Click</a:t>
            </a:r>
            <a:r>
              <a:rPr lang="es-ES" dirty="0"/>
              <a:t> para añadir subtítulo en una línea (</a:t>
            </a:r>
            <a:r>
              <a:rPr lang="es-ES" dirty="0" err="1"/>
              <a:t>Calibrí</a:t>
            </a:r>
            <a:r>
              <a:rPr lang="es-ES" dirty="0"/>
              <a:t> 18)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3E94AE-98D0-4049-8A4D-E7D3A5F095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at </a:t>
            </a:r>
            <a:r>
              <a:rPr lang="en-US" dirty="0" err="1"/>
              <a:t>dolomen</a:t>
            </a:r>
            <a:r>
              <a:rPr lang="en-US" dirty="0"/>
              <a:t> (Calibri Body 12)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4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námica o s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F53FB506-A610-1F40-A648-464F5C492E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52438" y="658912"/>
            <a:ext cx="9225035" cy="113112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Título de la dinámica o sprint (Calibri Light Headings 28)</a:t>
            </a:r>
            <a:br>
              <a:rPr lang="en-US" dirty="0"/>
            </a:br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9582FACD-B802-BC4C-BCCA-6103EAC950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38399" y="1967875"/>
            <a:ext cx="9225035" cy="430592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Instrucciones de la dinámica o sprint (Calibri - Body 20)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Objetivo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Instrucciones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esperados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6ABAD3-DE8C-FB45-8C5F-B52CDBE0DE6A}"/>
              </a:ext>
            </a:extLst>
          </p:cNvPr>
          <p:cNvGrpSpPr/>
          <p:nvPr userDrawn="1"/>
        </p:nvGrpSpPr>
        <p:grpSpPr>
          <a:xfrm>
            <a:off x="-232535" y="166175"/>
            <a:ext cx="1862727" cy="3262825"/>
            <a:chOff x="2485265" y="581759"/>
            <a:chExt cx="1862727" cy="3262825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1AA1BA26-4BCF-8848-B264-64E71A4518E7}"/>
                </a:ext>
              </a:extLst>
            </p:cNvPr>
            <p:cNvSpPr/>
            <p:nvPr userDrawn="1"/>
          </p:nvSpPr>
          <p:spPr>
            <a:xfrm rot="12600000">
              <a:off x="2485265" y="581759"/>
              <a:ext cx="810774" cy="698943"/>
            </a:xfrm>
            <a:prstGeom prst="triangle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5CBC9CB3-A0C8-8642-B3F2-E147AC27C904}"/>
                </a:ext>
              </a:extLst>
            </p:cNvPr>
            <p:cNvSpPr/>
            <p:nvPr userDrawn="1"/>
          </p:nvSpPr>
          <p:spPr>
            <a:xfrm rot="12600000">
              <a:off x="3185107" y="989259"/>
              <a:ext cx="810774" cy="698943"/>
            </a:xfrm>
            <a:prstGeom prst="triangle">
              <a:avLst/>
            </a:prstGeom>
            <a:solidFill>
              <a:srgbClr val="FF7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3F80EE-5E39-A348-8194-E8ED9494F397}"/>
                </a:ext>
              </a:extLst>
            </p:cNvPr>
            <p:cNvSpPr/>
            <p:nvPr userDrawn="1"/>
          </p:nvSpPr>
          <p:spPr>
            <a:xfrm rot="1794778">
              <a:off x="2833478" y="785511"/>
              <a:ext cx="810774" cy="698943"/>
            </a:xfrm>
            <a:prstGeom prst="triangle">
              <a:avLst/>
            </a:prstGeom>
            <a:solidFill>
              <a:srgbClr val="F7A3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2DEC1EFA-368D-5446-9007-231C2C3DE741}"/>
                </a:ext>
              </a:extLst>
            </p:cNvPr>
            <p:cNvSpPr/>
            <p:nvPr userDrawn="1"/>
          </p:nvSpPr>
          <p:spPr>
            <a:xfrm rot="1794778">
              <a:off x="3536736" y="1193015"/>
              <a:ext cx="810774" cy="698943"/>
            </a:xfrm>
            <a:prstGeom prst="triangle">
              <a:avLst/>
            </a:prstGeom>
            <a:solidFill>
              <a:srgbClr val="FF45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A634918-0738-414A-845D-A91A2395D3BE}"/>
                </a:ext>
              </a:extLst>
            </p:cNvPr>
            <p:cNvSpPr/>
            <p:nvPr userDrawn="1"/>
          </p:nvSpPr>
          <p:spPr>
            <a:xfrm rot="12600000">
              <a:off x="3188198" y="2737033"/>
              <a:ext cx="810774" cy="698943"/>
            </a:xfrm>
            <a:prstGeom prst="triangle">
              <a:avLst/>
            </a:prstGeom>
            <a:solidFill>
              <a:srgbClr val="0087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54606F2B-0509-C144-8221-9A51D6B321EF}"/>
                </a:ext>
              </a:extLst>
            </p:cNvPr>
            <p:cNvSpPr/>
            <p:nvPr userDrawn="1"/>
          </p:nvSpPr>
          <p:spPr>
            <a:xfrm rot="12600000">
              <a:off x="2485266" y="3145641"/>
              <a:ext cx="810774" cy="698943"/>
            </a:xfrm>
            <a:prstGeom prst="triangle">
              <a:avLst/>
            </a:prstGeom>
            <a:solidFill>
              <a:srgbClr val="008F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C774F452-A397-7641-A7CF-20EFE9487EC5}"/>
                </a:ext>
              </a:extLst>
            </p:cNvPr>
            <p:cNvSpPr/>
            <p:nvPr userDrawn="1"/>
          </p:nvSpPr>
          <p:spPr>
            <a:xfrm rot="1794778">
              <a:off x="2834762" y="2539064"/>
              <a:ext cx="810774" cy="698943"/>
            </a:xfrm>
            <a:prstGeom prst="triangle">
              <a:avLst/>
            </a:prstGeom>
            <a:solidFill>
              <a:srgbClr val="03A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FF3DCC4-AA57-3B4F-9E38-A886B9CEE9C8}"/>
                </a:ext>
              </a:extLst>
            </p:cNvPr>
            <p:cNvSpPr/>
            <p:nvPr userDrawn="1"/>
          </p:nvSpPr>
          <p:spPr>
            <a:xfrm rot="1794778">
              <a:off x="3537218" y="2130454"/>
              <a:ext cx="810774" cy="698943"/>
            </a:xfrm>
            <a:prstGeom prst="triangle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39581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6C2F8-8DE9-734A-B5BF-FB5AE0FB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594" y="-2231"/>
            <a:ext cx="11660813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AE157C-E297-F049-9F65-44B1861A63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8785" y="4411606"/>
            <a:ext cx="2043857" cy="831716"/>
          </a:xfrm>
          <a:prstGeom prst="rect">
            <a:avLst/>
          </a:prstGeom>
        </p:spPr>
      </p:pic>
      <p:pic>
        <p:nvPicPr>
          <p:cNvPr id="20" name="Picture 2" descr="https://lh6.googleusercontent.com/ZLGXLiyYQBDC3pNpzHlajnnY_WFW4j1mFpcX-qbvfs-xIsFhx2UUvf9cSRhJuQ-mGmXch_v7iOKH5eOYv2CunZheDTkcgPle13S0W0a56GxS1VAULDj-2kKjIumYR8nb6RJ32us8">
            <a:extLst>
              <a:ext uri="{FF2B5EF4-FFF2-40B4-BE49-F238E27FC236}">
                <a16:creationId xmlns:a16="http://schemas.microsoft.com/office/drawing/2014/main" id="{E063C76F-AF6C-A642-A4AF-6962FD1A160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31638"/>
          <a:stretch/>
        </p:blipFill>
        <p:spPr bwMode="auto">
          <a:xfrm>
            <a:off x="5557533" y="4439638"/>
            <a:ext cx="2635516" cy="8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9A69EBE-EB5E-7343-8BBA-6A30EC3F544D}"/>
              </a:ext>
            </a:extLst>
          </p:cNvPr>
          <p:cNvSpPr txBox="1">
            <a:spLocks/>
          </p:cNvSpPr>
          <p:nvPr userDrawn="1"/>
        </p:nvSpPr>
        <p:spPr>
          <a:xfrm>
            <a:off x="2624554" y="2663563"/>
            <a:ext cx="5846081" cy="1165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Muchas gracias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7DD490-99D8-3146-A681-AB0DF499E70A}"/>
              </a:ext>
            </a:extLst>
          </p:cNvPr>
          <p:cNvSpPr txBox="1">
            <a:spLocks/>
          </p:cNvSpPr>
          <p:nvPr userDrawn="1"/>
        </p:nvSpPr>
        <p:spPr>
          <a:xfrm>
            <a:off x="2624553" y="3683146"/>
            <a:ext cx="5846081" cy="2291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en-US" sz="600" dirty="0"/>
            </a:br>
            <a:r>
              <a:rPr lang="en-US" sz="600" b="0" i="0">
                <a:solidFill>
                  <a:srgbClr val="444444"/>
                </a:solidFill>
                <a:effectLst/>
                <a:latin typeface="HelveticaNeue" panose="02000503000000020004" pitchFamily="2" charset="0"/>
              </a:rPr>
              <a:t>01001101 01110101 01100011 01101000 01100001 01110011 00100000 01100111 01110010 01100001 01100011 01101001 01100001 01110011</a:t>
            </a:r>
            <a:endParaRPr lang="en-US" sz="6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0A4174-F5EA-F04D-936E-20EF7C3850CF}"/>
              </a:ext>
            </a:extLst>
          </p:cNvPr>
          <p:cNvGrpSpPr/>
          <p:nvPr userDrawn="1"/>
        </p:nvGrpSpPr>
        <p:grpSpPr>
          <a:xfrm>
            <a:off x="-12700" y="-2229"/>
            <a:ext cx="2450686" cy="6860233"/>
            <a:chOff x="-12700" y="-2229"/>
            <a:chExt cx="2450686" cy="6860233"/>
          </a:xfrm>
        </p:grpSpPr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194091D0-03E7-A84A-83E6-2BFE9C55302B}"/>
                </a:ext>
              </a:extLst>
            </p:cNvPr>
            <p:cNvSpPr/>
            <p:nvPr userDrawn="1"/>
          </p:nvSpPr>
          <p:spPr>
            <a:xfrm>
              <a:off x="-270" y="5986919"/>
              <a:ext cx="1742170" cy="871085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800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CE1DC128-5F83-9646-B0C3-3FE56F113D53}"/>
                </a:ext>
              </a:extLst>
            </p:cNvPr>
            <p:cNvSpPr/>
            <p:nvPr userDrawn="1"/>
          </p:nvSpPr>
          <p:spPr>
            <a:xfrm rot="5400000">
              <a:off x="-409146" y="403358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5CF54DB-17E9-714F-A445-190A56BF22D9}"/>
                </a:ext>
              </a:extLst>
            </p:cNvPr>
            <p:cNvSpPr/>
            <p:nvPr userDrawn="1"/>
          </p:nvSpPr>
          <p:spPr>
            <a:xfrm rot="2700000">
              <a:off x="255135" y="1128813"/>
              <a:ext cx="1231900" cy="1231900"/>
            </a:xfrm>
            <a:prstGeom prst="rect">
              <a:avLst/>
            </a:prstGeom>
            <a:solidFill>
              <a:srgbClr val="374E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FBA2E1C0-F52F-DE47-8770-45BA764AB2D7}"/>
                </a:ext>
              </a:extLst>
            </p:cNvPr>
            <p:cNvSpPr/>
            <p:nvPr userDrawn="1"/>
          </p:nvSpPr>
          <p:spPr>
            <a:xfrm rot="5400000">
              <a:off x="-418287" y="5523999"/>
              <a:ext cx="1616927" cy="805754"/>
            </a:xfrm>
            <a:prstGeom prst="triangle">
              <a:avLst/>
            </a:prstGeom>
            <a:solidFill>
              <a:srgbClr val="F05C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83B2E9-53EF-2E44-B2EE-D505E9FCBD29}"/>
                </a:ext>
              </a:extLst>
            </p:cNvPr>
            <p:cNvSpPr/>
            <p:nvPr userDrawn="1"/>
          </p:nvSpPr>
          <p:spPr>
            <a:xfrm rot="2700000">
              <a:off x="254864" y="4372397"/>
              <a:ext cx="1231900" cy="1231900"/>
            </a:xfrm>
            <a:prstGeom prst="rect">
              <a:avLst/>
            </a:prstGeom>
            <a:solidFill>
              <a:srgbClr val="FAD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571C50-4BC1-4C4E-8423-E5FE66F193F6}"/>
                </a:ext>
              </a:extLst>
            </p:cNvPr>
            <p:cNvSpPr/>
            <p:nvPr userDrawn="1"/>
          </p:nvSpPr>
          <p:spPr>
            <a:xfrm rot="2700000">
              <a:off x="1206086" y="5311919"/>
              <a:ext cx="1231900" cy="1231900"/>
            </a:xfrm>
            <a:prstGeom prst="rect">
              <a:avLst/>
            </a:prstGeom>
            <a:solidFill>
              <a:srgbClr val="40AA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s-ES_tradnl" sz="1800"/>
            </a:p>
          </p:txBody>
        </p:sp>
      </p:grpSp>
    </p:spTree>
    <p:extLst>
      <p:ext uri="{BB962C8B-B14F-4D97-AF65-F5344CB8AC3E}">
        <p14:creationId xmlns:p14="http://schemas.microsoft.com/office/powerpoint/2010/main" val="155435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un contenedor S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A5A216-2E4C-E74C-B515-ED3FDB5F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5124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/>
            </a:lvl1pPr>
          </a:lstStyle>
          <a:p>
            <a:r>
              <a:rPr lang="en-US" dirty="0"/>
              <a:t>Título en una línea</a:t>
            </a:r>
          </a:p>
        </p:txBody>
      </p:sp>
      <p:sp>
        <p:nvSpPr>
          <p:cNvPr id="5" name="Google Shape;22;p3">
            <a:extLst>
              <a:ext uri="{FF2B5EF4-FFF2-40B4-BE49-F238E27FC236}">
                <a16:creationId xmlns:a16="http://schemas.microsoft.com/office/drawing/2014/main" id="{77E12CF4-46D4-3246-B576-B3C6C1739F5C}"/>
              </a:ext>
            </a:extLst>
          </p:cNvPr>
          <p:cNvSpPr txBox="1">
            <a:spLocks noGrp="1"/>
          </p:cNvSpPr>
          <p:nvPr>
            <p:ph type="subTitle" idx="10" hasCustomPrompt="1"/>
          </p:nvPr>
        </p:nvSpPr>
        <p:spPr>
          <a:xfrm>
            <a:off x="838200" y="1005842"/>
            <a:ext cx="10515600" cy="26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Calibri"/>
              <a:buNone/>
              <a:tabLst/>
              <a:defRPr/>
            </a:pPr>
            <a:r>
              <a:rPr lang="es-ES"/>
              <a:t>Click para añadir subtítulo en una línea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7554AD-1FF2-A54F-83D6-FF272FC4688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6223263"/>
            <a:ext cx="10515600" cy="38221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Clr>
                <a:srgbClr val="00B0F0"/>
              </a:buClr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Fuente:</a:t>
            </a:r>
          </a:p>
          <a:p>
            <a:pPr lvl="0"/>
            <a:r>
              <a:rPr lang="en-US" dirty="0"/>
              <a:t>Lorem ipsum at dolomen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5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 y lecturas complementar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buClr>
                <a:srgbClr val="00B0F0"/>
              </a:buClr>
              <a:defRPr sz="2000"/>
            </a:lvl1pPr>
          </a:lstStyle>
          <a:p>
            <a:pPr lvl="0"/>
            <a:r>
              <a:rPr lang="en-US" dirty="0" err="1"/>
              <a:t>Biblio</a:t>
            </a:r>
            <a:r>
              <a:rPr lang="en-US" dirty="0"/>
              <a:t> 1 (Calibri Body 20)</a:t>
            </a:r>
          </a:p>
          <a:p>
            <a:pPr lvl="0"/>
            <a:r>
              <a:rPr lang="en-US" dirty="0"/>
              <a:t>Biblio 2</a:t>
            </a:r>
          </a:p>
          <a:p>
            <a:pPr lvl="0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23F675-34FE-0642-B747-6BB2FC82BB8B}"/>
              </a:ext>
            </a:extLst>
          </p:cNvPr>
          <p:cNvSpPr txBox="1">
            <a:spLocks/>
          </p:cNvSpPr>
          <p:nvPr userDrawn="1"/>
        </p:nvSpPr>
        <p:spPr>
          <a:xfrm>
            <a:off x="838200" y="347971"/>
            <a:ext cx="10515600" cy="621528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Bibliografía y lecturas complementarias</a:t>
            </a:r>
          </a:p>
        </p:txBody>
      </p:sp>
    </p:spTree>
    <p:extLst>
      <p:ext uri="{BB962C8B-B14F-4D97-AF65-F5344CB8AC3E}">
        <p14:creationId xmlns:p14="http://schemas.microsoft.com/office/powerpoint/2010/main" val="1638965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C808CC-E3D2-9F40-B8A9-376F3E766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5616" b="6542"/>
          <a:stretch/>
        </p:blipFill>
        <p:spPr>
          <a:xfrm>
            <a:off x="0" y="0"/>
            <a:ext cx="596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92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79" r:id="rId2"/>
    <p:sldLayoutId id="2147483707" r:id="rId3"/>
    <p:sldLayoutId id="2147483712" r:id="rId4"/>
    <p:sldLayoutId id="2147483660" r:id="rId5"/>
    <p:sldLayoutId id="214748367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.miranda@udd.cl" TargetMode="External"/><Relationship Id="rId2" Type="http://schemas.openxmlformats.org/officeDocument/2006/relationships/hyperlink" Target="mailto:y.Leiva@udd.c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2.emf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853F-4F6D-9943-91CD-E3B2661CA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113" y="2231539"/>
            <a:ext cx="8678652" cy="1715427"/>
          </a:xfrm>
        </p:spPr>
        <p:txBody>
          <a:bodyPr/>
          <a:lstStyle/>
          <a:p>
            <a:pPr algn="ctr"/>
            <a:r>
              <a:rPr lang="es-ES_tradnl" sz="3600" dirty="0"/>
              <a:t>Módulo Análisis Exploratorio y Estadístico</a:t>
            </a:r>
            <a:br>
              <a:rPr lang="es-ES_tradnl" sz="3600" dirty="0"/>
            </a:br>
            <a:r>
              <a:rPr lang="es-ES_tradnl" sz="2400" dirty="0"/>
              <a:t>Clase 1</a:t>
            </a:r>
            <a:br>
              <a:rPr lang="es-ES_tradnl" sz="3600" dirty="0"/>
            </a:br>
            <a:endParaRPr lang="es-ES_tradn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722A7-BC4A-B641-8347-488E2FDBE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1322" y="3352652"/>
            <a:ext cx="9144000" cy="805486"/>
          </a:xfrm>
        </p:spPr>
        <p:txBody>
          <a:bodyPr/>
          <a:lstStyle/>
          <a:p>
            <a:pPr algn="ctr"/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Para lograrlo, se deben dar instancias para la reflexión y el análisis.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424A80-FEDB-5F4F-AEB4-AF268A476B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4499" y="4412203"/>
            <a:ext cx="3040823" cy="374110"/>
          </a:xfrm>
        </p:spPr>
        <p:txBody>
          <a:bodyPr>
            <a:noAutofit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Yanina Leiva Araos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F970-23C1-EE48-9417-FED343775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4500" y="4840691"/>
            <a:ext cx="2948058" cy="282295"/>
          </a:xfrm>
        </p:spPr>
        <p:txBody>
          <a:bodyPr>
            <a:normAutofit fontScale="92500" lnSpcReduction="20000"/>
          </a:bodyPr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1700" dirty="0">
                <a:hlinkClick r:id="rId2"/>
              </a:rPr>
              <a:t>y.Leiva@udd.cl</a:t>
            </a:r>
            <a:endParaRPr lang="es-ES_tradnl" sz="1700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5F29D-CC91-7C46-8231-A0258D3DC5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/>
              <a:t>Karina Miranda Toledo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001352C-2C9A-514C-8F3E-6471D8870F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dirty="0">
                <a:hlinkClick r:id="rId3"/>
              </a:rPr>
              <a:t>j.miranda@udd.cl</a:t>
            </a:r>
            <a:endParaRPr lang="es-ES_tradnl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ADD3F3-2AB1-0E4B-8241-533AC20C8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48" y="5682607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898933" cy="440683"/>
          </a:xfrm>
        </p:spPr>
        <p:txBody>
          <a:bodyPr>
            <a:noAutofit/>
          </a:bodyPr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Medidas de Tendencia Central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8759" y="2701647"/>
            <a:ext cx="8900772" cy="727353"/>
          </a:xfrm>
        </p:spPr>
        <p:txBody>
          <a:bodyPr/>
          <a:lstStyle/>
          <a:p>
            <a:pPr marL="895350" indent="-895350" algn="just"/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 Moda </a:t>
            </a:r>
            <a:r>
              <a:rPr lang="es-CL" dirty="0"/>
              <a:t>de una variable Cualitativa o Cuantitativa, es la dato que se presenta con mayor frecuencia en una distribución de datos.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E43CEC8-02C0-084F-AF2D-D572BC51F4A2}"/>
              </a:ext>
            </a:extLst>
          </p:cNvPr>
          <p:cNvSpPr/>
          <p:nvPr/>
        </p:nvSpPr>
        <p:spPr>
          <a:xfrm>
            <a:off x="2448759" y="3713813"/>
            <a:ext cx="890077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Cuando dos datos se presentan con la misma frecuencia y esta es la más alta, ambos datos son moda, es decir,  la distribución es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bimodal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Cuando dos o más datos se presentan con la misma frecuencia y esta es la más alta, todos datos son moda, es decir, la distribución es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multimodal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Cuando todos los datos tienen la misma frecuencia, se dice que no hay moda.</a:t>
            </a:r>
          </a:p>
          <a:p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785206-237B-F94D-A93D-10D4E5BD45BA}"/>
              </a:ext>
            </a:extLst>
          </p:cNvPr>
          <p:cNvSpPr/>
          <p:nvPr/>
        </p:nvSpPr>
        <p:spPr>
          <a:xfrm>
            <a:off x="2450599" y="1461211"/>
            <a:ext cx="8898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/>
              <a:t>Las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medidas</a:t>
            </a:r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de</a:t>
            </a:r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tendencia central</a:t>
            </a:r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CL" sz="2000" dirty="0"/>
              <a:t>son  valores que se encuentra hacia el centro de la distribución de los valores de una serie de observaciones.</a:t>
            </a:r>
          </a:p>
        </p:txBody>
      </p:sp>
    </p:spTree>
    <p:extLst>
      <p:ext uri="{BB962C8B-B14F-4D97-AF65-F5344CB8AC3E}">
        <p14:creationId xmlns:p14="http://schemas.microsoft.com/office/powerpoint/2010/main" val="229274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902326" cy="594853"/>
          </a:xfrm>
        </p:spPr>
        <p:txBody>
          <a:bodyPr>
            <a:norm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Medidas de Tendencia Central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599" y="1518032"/>
            <a:ext cx="8902326" cy="1567007"/>
          </a:xfrm>
        </p:spPr>
        <p:txBody>
          <a:bodyPr/>
          <a:lstStyle/>
          <a:p>
            <a:pPr marL="1249363" indent="-1249363" algn="just"/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II Mediana </a:t>
            </a:r>
            <a:r>
              <a:rPr lang="es-CL" dirty="0"/>
              <a:t>de una variable cualitativa ordinal o cuantitativa, corresponde al valor </a:t>
            </a:r>
            <a:r>
              <a:rPr lang="es-CL" b="1" dirty="0"/>
              <a:t>intermedio, </a:t>
            </a:r>
            <a:r>
              <a:rPr lang="es-CL" dirty="0"/>
              <a:t>cuando los valores de la variable se presentan en orden de magnitud creciente (o decreciente).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729E466-0805-9A4F-9C1D-8C85F5113487}"/>
              </a:ext>
            </a:extLst>
          </p:cNvPr>
          <p:cNvSpPr txBox="1"/>
          <p:nvPr/>
        </p:nvSpPr>
        <p:spPr>
          <a:xfrm>
            <a:off x="6901762" y="2940737"/>
            <a:ext cx="2376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Si n es impar.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B4EDB79-95CC-154F-B3B3-B50488D4FE0F}"/>
              </a:ext>
            </a:extLst>
          </p:cNvPr>
          <p:cNvSpPr txBox="1"/>
          <p:nvPr/>
        </p:nvSpPr>
        <p:spPr>
          <a:xfrm>
            <a:off x="6901762" y="4341179"/>
            <a:ext cx="2136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Si n es par.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1685D9-4743-5D4B-BB0D-1E3DD83C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962" y="3996766"/>
            <a:ext cx="2383038" cy="108893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C6D9F1-BE7C-B24F-8179-B11661C4C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962" y="2841280"/>
            <a:ext cx="1402185" cy="7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06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908940" cy="594853"/>
          </a:xfrm>
        </p:spPr>
        <p:txBody>
          <a:bodyPr>
            <a:norm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Medidas de Tendencia Central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439" y="1488276"/>
            <a:ext cx="8910780" cy="2061691"/>
          </a:xfrm>
        </p:spPr>
        <p:txBody>
          <a:bodyPr/>
          <a:lstStyle/>
          <a:p>
            <a:pPr marL="3600450" indent="-3600450" algn="just">
              <a:tabLst>
                <a:tab pos="3197225" algn="l"/>
              </a:tabLst>
            </a:pPr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III Media Aritmética o Promedio </a:t>
            </a:r>
            <a:r>
              <a:rPr lang="es-CL" dirty="0"/>
              <a:t>de una variable cuantitativa, se calcula sumando los valores y dividiéndolos por el total de ellos.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BC4B4E6-9E8F-6E49-9E70-0527B7485142}"/>
                  </a:ext>
                </a:extLst>
              </p:cNvPr>
              <p:cNvSpPr txBox="1"/>
              <p:nvPr/>
            </p:nvSpPr>
            <p:spPr>
              <a:xfrm>
                <a:off x="5945838" y="2947330"/>
                <a:ext cx="455535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𝑠𝑢𝑚𝑎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𝑡𝑜𝑑𝑜𝑠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𝑣𝑎𝑙𝑜𝑟𝑒𝑠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𝑚𝑢𝑒𝑠𝑡𝑟𝑎</m:t>
                          </m:r>
                        </m:num>
                        <m:den>
                          <m:r>
                            <a:rPr lang="es-CL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𝑡𝑎𝑚𝑎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ñ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𝑚𝑢𝑒𝑠𝑡𝑟𝑎</m:t>
                          </m:r>
                          <m:r>
                            <a:rPr lang="es-E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               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BC4B4E6-9E8F-6E49-9E70-0527B748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838" y="2947330"/>
                <a:ext cx="4555350" cy="526041"/>
              </a:xfrm>
              <a:prstGeom prst="rect">
                <a:avLst/>
              </a:prstGeom>
              <a:blipFill>
                <a:blip r:embed="rId3"/>
                <a:stretch>
                  <a:fillRect l="-1671" t="-7143" r="-279" b="-3095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852D88B-2697-2844-8F20-432253D98BC9}"/>
                  </a:ext>
                </a:extLst>
              </p:cNvPr>
              <p:cNvSpPr txBox="1"/>
              <p:nvPr/>
            </p:nvSpPr>
            <p:spPr>
              <a:xfrm>
                <a:off x="4624151" y="4191787"/>
                <a:ext cx="1266565" cy="832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L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s-E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s-E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1852D88B-2697-2844-8F20-432253D98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151" y="4191787"/>
                <a:ext cx="1266565" cy="832985"/>
              </a:xfrm>
              <a:prstGeom prst="rect">
                <a:avLst/>
              </a:prstGeom>
              <a:blipFill>
                <a:blip r:embed="rId4"/>
                <a:stretch>
                  <a:fillRect l="-4040" t="-90769" r="-7071" b="-7846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2D2C47B-D571-4643-811D-E81D95B9C147}"/>
                  </a:ext>
                </a:extLst>
              </p:cNvPr>
              <p:cNvSpPr txBox="1"/>
              <p:nvPr/>
            </p:nvSpPr>
            <p:spPr>
              <a:xfrm>
                <a:off x="8873058" y="4183263"/>
                <a:ext cx="1271695" cy="830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s-E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s-ES" sz="28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num>
                        <m:den>
                          <m:r>
                            <a:rPr lang="es-E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s-CL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2D2C47B-D571-4643-811D-E81D95B9C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058" y="4183263"/>
                <a:ext cx="1271695" cy="830227"/>
              </a:xfrm>
              <a:prstGeom prst="rect">
                <a:avLst/>
              </a:prstGeom>
              <a:blipFill>
                <a:blip r:embed="rId5"/>
                <a:stretch>
                  <a:fillRect l="-5000" t="-90769" r="-7000" b="-8000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5729E466-0805-9A4F-9C1D-8C85F5113487}"/>
              </a:ext>
            </a:extLst>
          </p:cNvPr>
          <p:cNvSpPr txBox="1"/>
          <p:nvPr/>
        </p:nvSpPr>
        <p:spPr>
          <a:xfrm>
            <a:off x="2452439" y="4146615"/>
            <a:ext cx="192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la media de un conjunto de valores muestrales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B4EDB79-95CC-154F-B3B3-B50488D4FE0F}"/>
              </a:ext>
            </a:extLst>
          </p:cNvPr>
          <p:cNvSpPr txBox="1"/>
          <p:nvPr/>
        </p:nvSpPr>
        <p:spPr>
          <a:xfrm>
            <a:off x="6735057" y="4177875"/>
            <a:ext cx="192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la media de todos los valores de una población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4DF2B9-2085-5447-8AB9-374ADF371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267" y="2778551"/>
            <a:ext cx="1778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02887"/>
            <a:ext cx="8898933" cy="440683"/>
          </a:xfrm>
        </p:spPr>
        <p:txBody>
          <a:bodyPr>
            <a:no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Medidas de Tendencia Central de Datos Tabulados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886" y="3639407"/>
            <a:ext cx="1577239" cy="440683"/>
          </a:xfrm>
        </p:spPr>
        <p:txBody>
          <a:bodyPr/>
          <a:lstStyle/>
          <a:p>
            <a:pPr marL="895350" indent="-895350" algn="just"/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  Moda</a:t>
            </a:r>
            <a:endParaRPr lang="es-CL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B6BEE1E3-EE90-214B-AAE9-01444FBDE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61357"/>
              </p:ext>
            </p:extLst>
          </p:nvPr>
        </p:nvGraphicFramePr>
        <p:xfrm>
          <a:off x="4429300" y="1020402"/>
          <a:ext cx="6922071" cy="2138038"/>
        </p:xfrm>
        <a:graphic>
          <a:graphicData uri="http://schemas.openxmlformats.org/drawingml/2006/table">
            <a:tbl>
              <a:tblPr firstRow="1" firstCol="1" bandRow="1"/>
              <a:tblGrid>
                <a:gridCol w="1705641">
                  <a:extLst>
                    <a:ext uri="{9D8B030D-6E8A-4147-A177-3AD203B41FA5}">
                      <a16:colId xmlns:a16="http://schemas.microsoft.com/office/drawing/2014/main" val="1069930924"/>
                    </a:ext>
                  </a:extLst>
                </a:gridCol>
                <a:gridCol w="1208515">
                  <a:extLst>
                    <a:ext uri="{9D8B030D-6E8A-4147-A177-3AD203B41FA5}">
                      <a16:colId xmlns:a16="http://schemas.microsoft.com/office/drawing/2014/main" val="4084508927"/>
                    </a:ext>
                  </a:extLst>
                </a:gridCol>
                <a:gridCol w="790010">
                  <a:extLst>
                    <a:ext uri="{9D8B030D-6E8A-4147-A177-3AD203B41FA5}">
                      <a16:colId xmlns:a16="http://schemas.microsoft.com/office/drawing/2014/main" val="2896627361"/>
                    </a:ext>
                  </a:extLst>
                </a:gridCol>
                <a:gridCol w="959929">
                  <a:extLst>
                    <a:ext uri="{9D8B030D-6E8A-4147-A177-3AD203B41FA5}">
                      <a16:colId xmlns:a16="http://schemas.microsoft.com/office/drawing/2014/main" val="503265658"/>
                    </a:ext>
                  </a:extLst>
                </a:gridCol>
                <a:gridCol w="1128988">
                  <a:extLst>
                    <a:ext uri="{9D8B030D-6E8A-4147-A177-3AD203B41FA5}">
                      <a16:colId xmlns:a16="http://schemas.microsoft.com/office/drawing/2014/main" val="3586612426"/>
                    </a:ext>
                  </a:extLst>
                </a:gridCol>
                <a:gridCol w="1128988">
                  <a:extLst>
                    <a:ext uri="{9D8B030D-6E8A-4147-A177-3AD203B41FA5}">
                      <a16:colId xmlns:a16="http://schemas.microsoft.com/office/drawing/2014/main" val="695952571"/>
                    </a:ext>
                  </a:extLst>
                </a:gridCol>
              </a:tblGrid>
              <a:tr h="39823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Variable</a:t>
                      </a:r>
                      <a:r>
                        <a:rPr lang="es-CL" sz="1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13991"/>
                  </a:ext>
                </a:extLst>
              </a:tr>
              <a:tr h="4156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1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1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042587"/>
                  </a:ext>
                </a:extLst>
              </a:tr>
              <a:tr h="41562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2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2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31928"/>
                  </a:ext>
                </a:extLst>
              </a:tr>
              <a:tr h="26776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788881"/>
                  </a:ext>
                </a:extLst>
              </a:tr>
              <a:tr h="2677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k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k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]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n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5583"/>
                  </a:ext>
                </a:extLst>
              </a:tr>
              <a:tr h="229742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es-CL" sz="16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16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538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52284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id="{9BC90BFA-A680-9148-A8B0-794E5F86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327" y="3424801"/>
            <a:ext cx="4382822" cy="78264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4154603-ABB6-874D-A0A2-2B6CF62E3047}"/>
              </a:ext>
            </a:extLst>
          </p:cNvPr>
          <p:cNvSpPr txBox="1">
            <a:spLocks/>
          </p:cNvSpPr>
          <p:nvPr/>
        </p:nvSpPr>
        <p:spPr>
          <a:xfrm>
            <a:off x="1153083" y="4583981"/>
            <a:ext cx="1684042" cy="440683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 algn="just"/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II  Mediana</a:t>
            </a: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936EA19-0E0C-BB47-8998-893C3904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327" y="4446513"/>
            <a:ext cx="3441700" cy="7493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79C47D0-8B60-DD4F-8DF9-63B5B0943217}"/>
              </a:ext>
            </a:extLst>
          </p:cNvPr>
          <p:cNvSpPr txBox="1">
            <a:spLocks/>
          </p:cNvSpPr>
          <p:nvPr/>
        </p:nvSpPr>
        <p:spPr>
          <a:xfrm>
            <a:off x="1012727" y="5553622"/>
            <a:ext cx="2641600" cy="440683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50" indent="-895350" algn="just"/>
            <a:r>
              <a:rPr lang="es-CL" b="1" dirty="0">
                <a:solidFill>
                  <a:schemeClr val="accent1">
                    <a:lumMod val="75000"/>
                  </a:schemeClr>
                </a:solidFill>
              </a:rPr>
              <a:t>III  Media aritmética</a:t>
            </a:r>
            <a:endParaRPr lang="es-CL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0EA0F55-717A-C04D-A214-E8D37E34F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27" y="5195813"/>
            <a:ext cx="2641600" cy="15748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6505A05-4CD0-BB4B-8FE1-13CA61D66D81}"/>
              </a:ext>
            </a:extLst>
          </p:cNvPr>
          <p:cNvSpPr txBox="1"/>
          <p:nvPr/>
        </p:nvSpPr>
        <p:spPr>
          <a:xfrm>
            <a:off x="8484502" y="4260815"/>
            <a:ext cx="244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es-CL" b="1" dirty="0"/>
              <a:t> a</a:t>
            </a:r>
            <a:r>
              <a:rPr lang="es-CL" b="1" baseline="-25000" dirty="0"/>
              <a:t>i </a:t>
            </a:r>
            <a:r>
              <a:rPr lang="es-CL" b="1" dirty="0"/>
              <a:t>:</a:t>
            </a:r>
            <a:r>
              <a:rPr lang="es-CL" dirty="0"/>
              <a:t> amplitud del intervalo de clase i.</a:t>
            </a:r>
          </a:p>
        </p:txBody>
      </p:sp>
    </p:spTree>
    <p:extLst>
      <p:ext uri="{BB962C8B-B14F-4D97-AF65-F5344CB8AC3E}">
        <p14:creationId xmlns:p14="http://schemas.microsoft.com/office/powerpoint/2010/main" val="247881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2">
            <a:extLst>
              <a:ext uri="{FF2B5EF4-FFF2-40B4-BE49-F238E27FC236}">
                <a16:creationId xmlns:a16="http://schemas.microsoft.com/office/drawing/2014/main" id="{F045A414-C7D0-0144-B033-36CBC61CE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45216"/>
              </p:ext>
            </p:extLst>
          </p:nvPr>
        </p:nvGraphicFramePr>
        <p:xfrm>
          <a:off x="2591561" y="1349246"/>
          <a:ext cx="8674099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9342">
                  <a:extLst>
                    <a:ext uri="{9D8B030D-6E8A-4147-A177-3AD203B41FA5}">
                      <a16:colId xmlns:a16="http://schemas.microsoft.com/office/drawing/2014/main" val="3448423325"/>
                    </a:ext>
                  </a:extLst>
                </a:gridCol>
                <a:gridCol w="2445250">
                  <a:extLst>
                    <a:ext uri="{9D8B030D-6E8A-4147-A177-3AD203B41FA5}">
                      <a16:colId xmlns:a16="http://schemas.microsoft.com/office/drawing/2014/main" val="2094860685"/>
                    </a:ext>
                  </a:extLst>
                </a:gridCol>
                <a:gridCol w="4289507">
                  <a:extLst>
                    <a:ext uri="{9D8B030D-6E8A-4147-A177-3AD203B41FA5}">
                      <a16:colId xmlns:a16="http://schemas.microsoft.com/office/drawing/2014/main" val="1296507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Estadístico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Ventajas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Desventajas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89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L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endParaRPr lang="es-CL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endParaRPr lang="es-CL" sz="5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s-CL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PROMEDIO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Fácil de calcular. 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3838" indent="-223838" algn="just">
                        <a:tabLst>
                          <a:tab pos="214313" algn="l"/>
                        </a:tabLst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</a:t>
                      </a:r>
                      <a:r>
                        <a:rPr lang="es-C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Muy sensible a los valores extremos de la variable.</a:t>
                      </a:r>
                    </a:p>
                    <a:p>
                      <a:pPr marL="223838" marR="0" lvl="0" indent="-223838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14313" algn="l"/>
                        </a:tabLst>
                        <a:defRPr/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recomendable emplearla en distribuciones asimétricas.</a:t>
                      </a:r>
                    </a:p>
                    <a:p>
                      <a:pPr marL="223838" marR="0" lvl="0" indent="-223838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214313" algn="l"/>
                        </a:tabLst>
                        <a:defRPr/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</a:t>
                      </a:r>
                      <a:r>
                        <a:rPr lang="es-C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En variables discretas, su resultado puede no pertenecer al conjunto de valores de la variable.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50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L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s-CL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MEDIANA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76225" marR="0" lvl="0" indent="-2762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se ve afectada por valores extremos de la variable.</a:t>
                      </a:r>
                    </a:p>
                    <a:p>
                      <a:pPr marL="276225" marR="0" lvl="0" indent="-276225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</a:t>
                      </a:r>
                      <a:r>
                        <a:rPr lang="es-CL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s-CL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Fácil de interpretar.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 deben ordenar los datos. No existe para variables Nominales.</a:t>
                      </a:r>
                    </a:p>
                    <a:p>
                      <a:endParaRPr lang="es-CL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95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L" sz="5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s-CL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MODA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L" sz="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Fácil de calcular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 la menos precisa.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✓ </a:t>
                      </a:r>
                      <a:r>
                        <a:rPr lang="es-CL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Puede no existir en un conjunto de datos.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675476"/>
                  </a:ext>
                </a:extLst>
              </a:tr>
            </a:tbl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96C816DF-385F-9A45-A50E-AD3D28D2A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890232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Medidas de Tendencia Central</a:t>
            </a:r>
          </a:p>
        </p:txBody>
      </p:sp>
    </p:spTree>
    <p:extLst>
      <p:ext uri="{BB962C8B-B14F-4D97-AF65-F5344CB8AC3E}">
        <p14:creationId xmlns:p14="http://schemas.microsoft.com/office/powerpoint/2010/main" val="323170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E418096-183C-2841-8F74-815EECE0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131" y="3658048"/>
            <a:ext cx="1828800" cy="1117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427FE6-5AC2-E046-80E0-398DB3CE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531" y="1877730"/>
            <a:ext cx="1803400" cy="1117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3AF8AF-2880-BA4B-BE08-763A6F4CC56F}"/>
              </a:ext>
            </a:extLst>
          </p:cNvPr>
          <p:cNvSpPr txBox="1"/>
          <p:nvPr/>
        </p:nvSpPr>
        <p:spPr>
          <a:xfrm>
            <a:off x="2989746" y="1432977"/>
            <a:ext cx="705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Varianza                           Desviación Estándar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8796345-5846-D74E-B784-AD5BF180F8DC}"/>
              </a:ext>
            </a:extLst>
          </p:cNvPr>
          <p:cNvSpPr txBox="1"/>
          <p:nvPr/>
        </p:nvSpPr>
        <p:spPr>
          <a:xfrm>
            <a:off x="2566216" y="3217772"/>
            <a:ext cx="667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          Varianza                           Desviación Estándar</a:t>
            </a:r>
            <a:endParaRPr lang="es-CL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57EAAC-0AA8-C044-ABA1-A4FBD0A14F09}"/>
              </a:ext>
            </a:extLst>
          </p:cNvPr>
          <p:cNvSpPr txBox="1"/>
          <p:nvPr/>
        </p:nvSpPr>
        <p:spPr>
          <a:xfrm>
            <a:off x="2175164" y="5165740"/>
            <a:ext cx="9167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dirty="0"/>
              <a:t>La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desviación estándar </a:t>
            </a:r>
            <a:r>
              <a:rPr lang="es-CL" dirty="0"/>
              <a:t>puede ser interpretada como la distancia promedio de los datos de la variable con respecto a su media aritmética. 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55A5B5F-5492-3346-BD85-AF07A8E0E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855" y="1850056"/>
            <a:ext cx="2654300" cy="939800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1007246-C3F6-0049-AF01-CAF7F15F3C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35313"/>
              </p:ext>
            </p:extLst>
          </p:nvPr>
        </p:nvGraphicFramePr>
        <p:xfrm>
          <a:off x="5334000" y="347218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r:id="rId6" imgW="0" imgH="0" progId="Equation.DSMT4">
                  <p:embed/>
                </p:oleObj>
              </mc:Choice>
              <mc:Fallback>
                <p:oleObj r:id="rId6" imgW="0" imgH="0" progId="Equation.DSMT4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1007246-C3F6-0049-AF01-CAF7F15F3C3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5334000" y="347218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8DD90093-A01F-D549-A7C2-C37F79CE2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855" y="3662871"/>
            <a:ext cx="2654300" cy="1016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C816DF-385F-9A45-A50E-AD3D28D2A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890232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Medidas de dispersión o Variabilidad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199ECD7-6944-6748-81CB-4F2B01BD6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969" y="1937662"/>
            <a:ext cx="1765300" cy="10541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E186276-65DF-8D43-A057-960ED7E8B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5969" y="3687067"/>
            <a:ext cx="17018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6C816DF-385F-9A45-A50E-AD3D28D2A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890232" cy="594853"/>
          </a:xfrm>
        </p:spPr>
        <p:txBody>
          <a:bodyPr>
            <a:norm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Medidas de dispersión o Variabilidad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1007246-C3F6-0049-AF01-CAF7F15F3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32893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1007246-C3F6-0049-AF01-CAF7F15F3C3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5334000" y="32893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B53AF8AF-2880-BA4B-BE08-763A6F4CC56F}"/>
              </a:ext>
            </a:extLst>
          </p:cNvPr>
          <p:cNvSpPr txBox="1"/>
          <p:nvPr/>
        </p:nvSpPr>
        <p:spPr>
          <a:xfrm>
            <a:off x="2392656" y="1234280"/>
            <a:ext cx="7059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Desviación Estándar  datos tabulados :</a:t>
            </a:r>
            <a:endParaRPr lang="es-CL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485675-3FDC-5F48-8179-BB759EB1B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10" y="1650958"/>
            <a:ext cx="1993900" cy="11176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CD88210-3E8C-3A47-8CA1-B35F8E56F34E}"/>
              </a:ext>
            </a:extLst>
          </p:cNvPr>
          <p:cNvSpPr txBox="1"/>
          <p:nvPr/>
        </p:nvSpPr>
        <p:spPr>
          <a:xfrm>
            <a:off x="2392656" y="3062835"/>
            <a:ext cx="89500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indent="-895350" algn="just"/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Rango : 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 es una medida significativa, pues solo indica cuan dispersos están los datos entre los extremos. </a:t>
            </a:r>
            <a:endParaRPr lang="es-CL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C3E5A45-316A-C448-BC8D-DDD0526E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490" y="3724445"/>
            <a:ext cx="2332560" cy="30525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537A685-1ABC-A249-ACF1-8F82CBF71123}"/>
              </a:ext>
            </a:extLst>
          </p:cNvPr>
          <p:cNvSpPr txBox="1"/>
          <p:nvPr/>
        </p:nvSpPr>
        <p:spPr>
          <a:xfrm>
            <a:off x="2392655" y="4472702"/>
            <a:ext cx="89500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27363" indent="-3027363" algn="just"/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Coeficiente de variación : </a:t>
            </a:r>
            <a:r>
              <a:rPr lang="es-C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 utiliza cuando se necesita comparar la dispersión de distribuciones que tienen distintas unidades. </a:t>
            </a:r>
            <a:endParaRPr lang="es-CL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8AA46A-E703-C04F-B297-1B1B9D29BC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425" y="5135152"/>
            <a:ext cx="1143000" cy="7493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7595497-3D00-5547-BD2C-A73BCB716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8492" y="1624485"/>
            <a:ext cx="2006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0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96C816DF-385F-9A45-A50E-AD3D28D2A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9" y="658912"/>
            <a:ext cx="8890232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Medidas de Posición 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1007246-C3F6-0049-AF01-CAF7F15F3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32893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1007246-C3F6-0049-AF01-CAF7F15F3C3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5334000" y="32893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B53AF8AF-2880-BA4B-BE08-763A6F4CC56F}"/>
              </a:ext>
            </a:extLst>
          </p:cNvPr>
          <p:cNvSpPr txBox="1"/>
          <p:nvPr/>
        </p:nvSpPr>
        <p:spPr>
          <a:xfrm>
            <a:off x="2256312" y="1234280"/>
            <a:ext cx="90863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2538" indent="-1236663"/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Cuartiles 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 medidas de posición  que dividen  la distribución ordenada en cuatro partes iguales, ellos son Q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Q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, Q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68488" indent="-1868488"/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Q </a:t>
            </a:r>
            <a:r>
              <a:rPr lang="es-CL" sz="2000" b="1" baseline="-25000" dirty="0">
                <a:solidFill>
                  <a:schemeClr val="accent6">
                    <a:lumMod val="50000"/>
                  </a:schemeClr>
                </a:solidFill>
              </a:rPr>
              <a:t>1 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:  Quartil 1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Es el valor de la variable que deja a la izquierda el 25% de los datos.</a:t>
            </a:r>
          </a:p>
          <a:p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Para datos tabulados     </a:t>
            </a:r>
          </a:p>
          <a:p>
            <a:endParaRPr lang="es-CL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CL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Q</a:t>
            </a:r>
            <a:r>
              <a:rPr lang="es-CL" sz="2000" b="1" baseline="-25000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 : Quartil k.</a:t>
            </a:r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s-CL" sz="2000" b="1" baseline="-25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L" sz="2000" b="1" dirty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endParaRPr lang="es-CL" sz="20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2362200" indent="-2362200" algn="just"/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Rango Intercuartílico 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IQR es una estimación estadística de dispersión  de una distribución de datos y corresponde a:     </a:t>
            </a:r>
          </a:p>
          <a:p>
            <a:pPr marL="2362200" indent="-2362200" algn="ctr"/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IQR = Q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Q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endParaRPr lang="es-CL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A28F4A-2192-5341-8655-13F56CC1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387" y="2547543"/>
            <a:ext cx="2810119" cy="74175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F92FACD-9575-1E46-BB2C-75897CBFD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46" y="3568701"/>
            <a:ext cx="4165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8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EE7C83-5AC5-334D-9583-0DF5D3C27AF5}"/>
              </a:ext>
            </a:extLst>
          </p:cNvPr>
          <p:cNvSpPr txBox="1">
            <a:spLocks/>
          </p:cNvSpPr>
          <p:nvPr/>
        </p:nvSpPr>
        <p:spPr>
          <a:xfrm>
            <a:off x="2578561" y="4797360"/>
            <a:ext cx="8859409" cy="10595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EJEMPLO: </a:t>
            </a:r>
            <a:br>
              <a:rPr lang="es-CL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TABLAS DE FRECUENCIAS : VARIABLES CUANTITATIVAS</a:t>
            </a:r>
            <a:br>
              <a:rPr lang="es-CL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CON M.T.C.</a:t>
            </a:r>
          </a:p>
        </p:txBody>
      </p:sp>
    </p:spTree>
    <p:extLst>
      <p:ext uri="{BB962C8B-B14F-4D97-AF65-F5344CB8AC3E}">
        <p14:creationId xmlns:p14="http://schemas.microsoft.com/office/powerpoint/2010/main" val="213024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7C55C-1942-2B45-A4C0-136AA0E7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0" y="4370764"/>
            <a:ext cx="2384552" cy="8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E7BEE-FF61-534A-B568-33CEE0B1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Índice de la clase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A499AB-6550-B646-B543-B61011095BB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1491916" y="1166263"/>
            <a:ext cx="9861884" cy="3302922"/>
          </a:xfrm>
        </p:spPr>
        <p:txBody>
          <a:bodyPr/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¿ Qué es la Estadística? , conceptos básicos.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Tipos de variables.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Tablas de Frecuencias.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Medidas de Tendencia Central.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Medidas de dispersión o Variabilidad.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s-CL" sz="2000" dirty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L" sz="2000" dirty="0"/>
              <a:t>Medidas de Posición. </a:t>
            </a:r>
          </a:p>
        </p:txBody>
      </p:sp>
    </p:spTree>
    <p:extLst>
      <p:ext uri="{BB962C8B-B14F-4D97-AF65-F5344CB8AC3E}">
        <p14:creationId xmlns:p14="http://schemas.microsoft.com/office/powerpoint/2010/main" val="412043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361485"/>
            <a:ext cx="8828587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¿Qué es la Estadística?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437" y="2265702"/>
            <a:ext cx="8828587" cy="3782916"/>
          </a:xfrm>
        </p:spPr>
        <p:txBody>
          <a:bodyPr/>
          <a:lstStyle/>
          <a:p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Conceptos básicos:</a:t>
            </a:r>
          </a:p>
          <a:p>
            <a:pPr marL="1389063" indent="-1389063" algn="just">
              <a:tabLst>
                <a:tab pos="1190625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Población</a:t>
            </a:r>
            <a:r>
              <a:rPr lang="es-CL" b="1" dirty="0">
                <a:solidFill>
                  <a:schemeClr val="tx1"/>
                </a:solidFill>
              </a:rPr>
              <a:t>	</a:t>
            </a:r>
            <a:r>
              <a:rPr lang="es-CL" dirty="0">
                <a:solidFill>
                  <a:schemeClr val="tx1"/>
                </a:solidFill>
              </a:rPr>
              <a:t>: conjunto sobre el que estamos interesados en obtener conclusiones y hacer inferencias.</a:t>
            </a:r>
          </a:p>
          <a:p>
            <a:pPr marL="1389063" indent="-1389063" algn="justLow">
              <a:tabLst>
                <a:tab pos="1190625" algn="l"/>
                <a:tab pos="1373188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Muestra</a:t>
            </a:r>
            <a:r>
              <a:rPr lang="es-CL" b="1" dirty="0">
                <a:solidFill>
                  <a:schemeClr val="tx1"/>
                </a:solidFill>
              </a:rPr>
              <a:t>	</a:t>
            </a:r>
            <a:r>
              <a:rPr lang="es-CL" dirty="0">
                <a:solidFill>
                  <a:schemeClr val="tx1"/>
                </a:solidFill>
              </a:rPr>
              <a:t>:</a:t>
            </a:r>
            <a:r>
              <a:rPr lang="es-CL" b="1" dirty="0">
                <a:solidFill>
                  <a:schemeClr val="tx1"/>
                </a:solidFill>
              </a:rPr>
              <a:t>	</a:t>
            </a:r>
            <a:r>
              <a:rPr lang="es-CL" dirty="0">
                <a:solidFill>
                  <a:schemeClr val="tx1"/>
                </a:solidFill>
              </a:rPr>
              <a:t>subconjunto de la población, sobre la cual se harán las observaciones o mediciones.</a:t>
            </a:r>
          </a:p>
          <a:p>
            <a:pPr marL="1338263" indent="-1338263" algn="just">
              <a:tabLst>
                <a:tab pos="1190625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Variable</a:t>
            </a:r>
            <a:r>
              <a:rPr lang="es-CL" b="1" dirty="0">
                <a:solidFill>
                  <a:schemeClr val="tx1"/>
                </a:solidFill>
              </a:rPr>
              <a:t>	</a:t>
            </a:r>
            <a:r>
              <a:rPr lang="es-CL" dirty="0">
                <a:solidFill>
                  <a:schemeClr val="tx1"/>
                </a:solidFill>
              </a:rPr>
              <a:t>: es una característica de un objeto o sujeto, que va varíando entre los diferentes individuos  de una población.</a:t>
            </a:r>
          </a:p>
          <a:p>
            <a:pPr marL="1389063" indent="-1389063" algn="just">
              <a:tabLst>
                <a:tab pos="1190625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Dato</a:t>
            </a:r>
            <a:r>
              <a:rPr lang="es-CL" b="1" dirty="0">
                <a:solidFill>
                  <a:schemeClr val="tx1"/>
                </a:solidFill>
              </a:rPr>
              <a:t>  	</a:t>
            </a:r>
            <a:r>
              <a:rPr lang="es-CL" dirty="0">
                <a:solidFill>
                  <a:schemeClr val="tx1"/>
                </a:solidFill>
              </a:rPr>
              <a:t>: valores que se obtienen al realizar un estudio estadístico.</a:t>
            </a:r>
          </a:p>
          <a:p>
            <a:pPr marL="1389063" indent="-1389063" algn="just">
              <a:tabLst>
                <a:tab pos="1190625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Parámetro</a:t>
            </a:r>
            <a:r>
              <a:rPr lang="es-CL" dirty="0">
                <a:solidFill>
                  <a:schemeClr val="tx1"/>
                </a:solidFill>
              </a:rPr>
              <a:t> : cantidad numérica que describe una característica de una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Población</a:t>
            </a:r>
            <a:r>
              <a:rPr lang="es-CL" b="1" dirty="0">
                <a:solidFill>
                  <a:schemeClr val="tx1"/>
                </a:solidFill>
              </a:rPr>
              <a:t>.</a:t>
            </a:r>
          </a:p>
          <a:p>
            <a:pPr marL="1349375" indent="-1349375" algn="just">
              <a:tabLst>
                <a:tab pos="1190625" algn="l"/>
              </a:tabLst>
            </a:pP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Estadístico</a:t>
            </a:r>
            <a:r>
              <a:rPr lang="es-CL" dirty="0">
                <a:solidFill>
                  <a:schemeClr val="tx1"/>
                </a:solidFill>
              </a:rPr>
              <a:t> 	:	cantidad numérica que describe una característica de una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Muestra</a:t>
            </a:r>
            <a:r>
              <a:rPr lang="es-CL" b="1" dirty="0">
                <a:solidFill>
                  <a:schemeClr val="tx1"/>
                </a:solidFill>
              </a:rPr>
              <a:t>.</a:t>
            </a:r>
          </a:p>
          <a:p>
            <a:pPr marL="1349375" indent="-1349375" algn="just">
              <a:tabLst>
                <a:tab pos="1190625" algn="l"/>
              </a:tabLst>
            </a:pPr>
            <a:r>
              <a:rPr lang="es-CL" dirty="0">
                <a:solidFill>
                  <a:schemeClr val="tx1"/>
                </a:solidFill>
              </a:rPr>
              <a:t>	</a:t>
            </a:r>
          </a:p>
          <a:p>
            <a:pPr marL="1071563" indent="-1071563" algn="just"/>
            <a:endParaRPr lang="es-CL" b="1" dirty="0">
              <a:solidFill>
                <a:schemeClr val="tx1"/>
              </a:solidFill>
            </a:endParaRPr>
          </a:p>
          <a:p>
            <a:pPr marL="1209675" indent="-1209675"/>
            <a:endParaRPr lang="es-CL" dirty="0">
              <a:solidFill>
                <a:schemeClr val="tx1"/>
              </a:solidFill>
            </a:endParaRP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452438" y="1245891"/>
            <a:ext cx="8828587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dirty="0">
                <a:solidFill>
                  <a:schemeClr val="tx1"/>
                </a:solidFill>
              </a:rPr>
              <a:t>La estadística es una disciplina científica que se ocupa de la obtención, orden y análisis de un conjunto de datos con el fin de obtener explicaciones, y predicciones sobre un fenómeno observado .</a:t>
            </a:r>
          </a:p>
        </p:txBody>
      </p:sp>
    </p:spTree>
    <p:extLst>
      <p:ext uri="{BB962C8B-B14F-4D97-AF65-F5344CB8AC3E}">
        <p14:creationId xmlns:p14="http://schemas.microsoft.com/office/powerpoint/2010/main" val="318818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401348"/>
            <a:ext cx="8910906" cy="571815"/>
          </a:xfrm>
        </p:spPr>
        <p:txBody>
          <a:bodyPr/>
          <a:lstStyle/>
          <a:p>
            <a:pPr algn="r"/>
            <a:r>
              <a:rPr lang="es-ES_tradnl" dirty="0">
                <a:solidFill>
                  <a:schemeClr val="accent6">
                    <a:lumMod val="50000"/>
                  </a:schemeClr>
                </a:solidFill>
              </a:rPr>
              <a:t>Tipos de Variables 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571FBEB-BC98-C349-A9C9-E21FEDDDF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685705"/>
              </p:ext>
            </p:extLst>
          </p:nvPr>
        </p:nvGraphicFramePr>
        <p:xfrm>
          <a:off x="1574206" y="1302681"/>
          <a:ext cx="6966544" cy="425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Abrir llave 8">
            <a:extLst>
              <a:ext uri="{FF2B5EF4-FFF2-40B4-BE49-F238E27FC236}">
                <a16:creationId xmlns:a16="http://schemas.microsoft.com/office/drawing/2014/main" id="{811D0DE3-14F7-C54B-9AA3-2630A841723E}"/>
              </a:ext>
            </a:extLst>
          </p:cNvPr>
          <p:cNvSpPr/>
          <p:nvPr/>
        </p:nvSpPr>
        <p:spPr>
          <a:xfrm>
            <a:off x="8708757" y="1397586"/>
            <a:ext cx="288384" cy="724829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AEDF5B2A-2FD4-8E4A-A7EE-08BB0A84106A}"/>
              </a:ext>
            </a:extLst>
          </p:cNvPr>
          <p:cNvSpPr/>
          <p:nvPr/>
        </p:nvSpPr>
        <p:spPr>
          <a:xfrm>
            <a:off x="8702022" y="2406163"/>
            <a:ext cx="254000" cy="815598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3B526E4F-1873-E744-80F5-9D017C86A63C}"/>
              </a:ext>
            </a:extLst>
          </p:cNvPr>
          <p:cNvSpPr/>
          <p:nvPr/>
        </p:nvSpPr>
        <p:spPr>
          <a:xfrm>
            <a:off x="8708756" y="3505509"/>
            <a:ext cx="288383" cy="724829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Abrir llave 11">
            <a:extLst>
              <a:ext uri="{FF2B5EF4-FFF2-40B4-BE49-F238E27FC236}">
                <a16:creationId xmlns:a16="http://schemas.microsoft.com/office/drawing/2014/main" id="{CA1ED033-0D14-E74D-B30B-81196501CC34}"/>
              </a:ext>
            </a:extLst>
          </p:cNvPr>
          <p:cNvSpPr/>
          <p:nvPr/>
        </p:nvSpPr>
        <p:spPr>
          <a:xfrm>
            <a:off x="8713094" y="4426434"/>
            <a:ext cx="254000" cy="959004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C9590BB-C88A-BA47-B06C-38294E7CAA0B}"/>
              </a:ext>
            </a:extLst>
          </p:cNvPr>
          <p:cNvSpPr txBox="1"/>
          <p:nvPr/>
        </p:nvSpPr>
        <p:spPr>
          <a:xfrm>
            <a:off x="9058236" y="3444369"/>
            <a:ext cx="2366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* Cantidad de libros vendidos,</a:t>
            </a:r>
          </a:p>
          <a:p>
            <a:r>
              <a:rPr lang="es-CL" sz="1400" dirty="0"/>
              <a:t>* Cantidad de clientes.</a:t>
            </a:r>
          </a:p>
          <a:p>
            <a:r>
              <a:rPr lang="es-CL" sz="1400" dirty="0"/>
              <a:t>* Nº faltas en un partido. </a:t>
            </a:r>
          </a:p>
          <a:p>
            <a:r>
              <a:rPr lang="es-CL" sz="1400" dirty="0"/>
              <a:t>* Nº de hijos.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EB18F29-CE1D-264B-9263-46540A06523A}"/>
              </a:ext>
            </a:extLst>
          </p:cNvPr>
          <p:cNvSpPr txBox="1"/>
          <p:nvPr/>
        </p:nvSpPr>
        <p:spPr>
          <a:xfrm>
            <a:off x="9058236" y="4426434"/>
            <a:ext cx="2366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* Tiempo de espera. </a:t>
            </a:r>
          </a:p>
          <a:p>
            <a:r>
              <a:rPr lang="es-CL" sz="1400" dirty="0"/>
              <a:t>* Diámetro de una esfera.</a:t>
            </a:r>
          </a:p>
          <a:p>
            <a:r>
              <a:rPr lang="es-CL" sz="1400" dirty="0"/>
              <a:t>* Estatura.</a:t>
            </a:r>
          </a:p>
          <a:p>
            <a:r>
              <a:rPr lang="es-CL" sz="1400" dirty="0"/>
              <a:t>* Peso.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E86CA2-A8A7-C64C-ACC2-49FB8B6DD005}"/>
              </a:ext>
            </a:extLst>
          </p:cNvPr>
          <p:cNvSpPr txBox="1"/>
          <p:nvPr/>
        </p:nvSpPr>
        <p:spPr>
          <a:xfrm>
            <a:off x="9061041" y="1302681"/>
            <a:ext cx="2366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* Marca de autos.</a:t>
            </a:r>
          </a:p>
          <a:p>
            <a:r>
              <a:rPr lang="es-CL" sz="1400" dirty="0"/>
              <a:t>* Ciudades de un país.</a:t>
            </a:r>
          </a:p>
          <a:p>
            <a:r>
              <a:rPr lang="es-CL" sz="1400" dirty="0"/>
              <a:t>* Orientación sexual.</a:t>
            </a:r>
          </a:p>
          <a:p>
            <a:r>
              <a:rPr lang="es-CL" sz="1400" dirty="0"/>
              <a:t>* Raza.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4FFD715-08CF-E14B-8E23-1E62B2764232}"/>
              </a:ext>
            </a:extLst>
          </p:cNvPr>
          <p:cNvSpPr txBox="1"/>
          <p:nvPr/>
        </p:nvSpPr>
        <p:spPr>
          <a:xfrm>
            <a:off x="8997139" y="2324481"/>
            <a:ext cx="2366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/>
              <a:t>* Grado de satisfacción.</a:t>
            </a:r>
          </a:p>
          <a:p>
            <a:r>
              <a:rPr lang="es-CL" sz="1400" dirty="0"/>
              <a:t>* Condición de salud.</a:t>
            </a:r>
          </a:p>
          <a:p>
            <a:r>
              <a:rPr lang="es-CL" sz="1400" dirty="0"/>
              <a:t>* Situación final de un curso. </a:t>
            </a:r>
          </a:p>
          <a:p>
            <a:r>
              <a:rPr lang="es-CL" sz="1400" dirty="0"/>
              <a:t>* Nivel educacional.</a:t>
            </a:r>
          </a:p>
        </p:txBody>
      </p:sp>
    </p:spTree>
    <p:extLst>
      <p:ext uri="{BB962C8B-B14F-4D97-AF65-F5344CB8AC3E}">
        <p14:creationId xmlns:p14="http://schemas.microsoft.com/office/powerpoint/2010/main" val="50851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155" y="5057491"/>
            <a:ext cx="8859409" cy="1059530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En la práctica</a:t>
            </a:r>
            <a:br>
              <a:rPr lang="es-CL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EJERCICIO INDENTIFICACIÓN VARIABLES</a:t>
            </a:r>
          </a:p>
        </p:txBody>
      </p:sp>
    </p:spTree>
    <p:extLst>
      <p:ext uri="{BB962C8B-B14F-4D97-AF65-F5344CB8AC3E}">
        <p14:creationId xmlns:p14="http://schemas.microsoft.com/office/powerpoint/2010/main" val="193818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438" y="658912"/>
            <a:ext cx="8859409" cy="594853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Distribución o Tablas de Frecuencias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EB0D5DD-5CBD-C04D-85EC-F6D8DDB9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2438" y="2178061"/>
            <a:ext cx="8859408" cy="1132505"/>
          </a:xfrm>
        </p:spPr>
        <p:txBody>
          <a:bodyPr/>
          <a:lstStyle/>
          <a:p>
            <a:pPr algn="just"/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Tabla de Frecuencias</a:t>
            </a:r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s-CL" dirty="0"/>
              <a:t>agrupación de datos en categorías o clases de equivalencia, mutuamente excluyentes, en donde se indica el número de observaciones o frecuencia por cada categoría. </a:t>
            </a:r>
          </a:p>
          <a:p>
            <a:endParaRPr lang="es-CL" dirty="0"/>
          </a:p>
          <a:p>
            <a:endParaRPr lang="es-C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3D40D3-4799-DD4B-8126-18419D497AA9}"/>
              </a:ext>
            </a:extLst>
          </p:cNvPr>
          <p:cNvSpPr txBox="1">
            <a:spLocks/>
          </p:cNvSpPr>
          <p:nvPr/>
        </p:nvSpPr>
        <p:spPr>
          <a:xfrm>
            <a:off x="2606551" y="1221064"/>
            <a:ext cx="8705296" cy="880727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dirty="0"/>
              <a:t>Cuando trabajamos con grandes cantidades de datos, a menudo es útil organizarlos y resumirlos en una tabla llamada </a:t>
            </a:r>
            <a:r>
              <a:rPr lang="es-CL" b="1" dirty="0">
                <a:solidFill>
                  <a:schemeClr val="accent6">
                    <a:lumMod val="50000"/>
                  </a:schemeClr>
                </a:solidFill>
              </a:rPr>
              <a:t>distribución de frecuencias</a:t>
            </a:r>
            <a:r>
              <a:rPr lang="es-CL" dirty="0">
                <a:solidFill>
                  <a:schemeClr val="tx1"/>
                </a:solidFill>
              </a:rPr>
              <a:t>.</a:t>
            </a:r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C80CF85-792B-9A47-BB75-E0C0B42B3120}"/>
              </a:ext>
            </a:extLst>
          </p:cNvPr>
          <p:cNvSpPr txBox="1"/>
          <p:nvPr/>
        </p:nvSpPr>
        <p:spPr>
          <a:xfrm>
            <a:off x="2452438" y="3358864"/>
            <a:ext cx="5856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I   Para datos Cualitativos Nominales.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3163F623-84A1-3241-8C0E-E83FAC22E582}"/>
              </a:ext>
            </a:extLst>
          </p:cNvPr>
          <p:cNvGraphicFramePr>
            <a:graphicFrameLocks noGrp="1"/>
          </p:cNvGraphicFramePr>
          <p:nvPr/>
        </p:nvGraphicFramePr>
        <p:xfrm>
          <a:off x="2728003" y="3888773"/>
          <a:ext cx="3878282" cy="24536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20245">
                  <a:extLst>
                    <a:ext uri="{9D8B030D-6E8A-4147-A177-3AD203B41FA5}">
                      <a16:colId xmlns:a16="http://schemas.microsoft.com/office/drawing/2014/main" val="1553682307"/>
                    </a:ext>
                  </a:extLst>
                </a:gridCol>
                <a:gridCol w="1087121">
                  <a:extLst>
                    <a:ext uri="{9D8B030D-6E8A-4147-A177-3AD203B41FA5}">
                      <a16:colId xmlns:a16="http://schemas.microsoft.com/office/drawing/2014/main" val="1037401688"/>
                    </a:ext>
                  </a:extLst>
                </a:gridCol>
                <a:gridCol w="1370916">
                  <a:extLst>
                    <a:ext uri="{9D8B030D-6E8A-4147-A177-3AD203B41FA5}">
                      <a16:colId xmlns:a16="http://schemas.microsoft.com/office/drawing/2014/main" val="24696205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Variable X</a:t>
                      </a:r>
                      <a:endParaRPr lang="es-CL" sz="23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s-CL" sz="23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i</a:t>
                      </a:r>
                      <a:endParaRPr lang="es-CL" sz="23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lang="es-CL" sz="2300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i</a:t>
                      </a:r>
                      <a:endParaRPr lang="es-CL" sz="23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600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2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638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949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…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156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x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</a:t>
                      </a:r>
                      <a:r>
                        <a:rPr lang="es-CL" sz="2300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616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CL" sz="2300" dirty="0">
                          <a:effectLst/>
                        </a:rPr>
                        <a:t> </a:t>
                      </a:r>
                      <a:endParaRPr lang="es-CL" sz="23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31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es-CL" sz="2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s-CL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2288149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B249D132-CB99-EF44-A996-9D1F683A8809}"/>
              </a:ext>
            </a:extLst>
          </p:cNvPr>
          <p:cNvSpPr txBox="1"/>
          <p:nvPr/>
        </p:nvSpPr>
        <p:spPr>
          <a:xfrm>
            <a:off x="6986426" y="4304798"/>
            <a:ext cx="3878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104900" algn="l"/>
              </a:tabLst>
            </a:pP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s-CL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Dato i.</a:t>
            </a:r>
            <a:r>
              <a:rPr lang="es-CL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s-CL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tabLst>
                <a:tab pos="1104900" algn="l"/>
              </a:tabLst>
            </a:pP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	Cantidad de clases.</a:t>
            </a:r>
          </a:p>
          <a:p>
            <a:pPr>
              <a:tabLst>
                <a:tab pos="1104900" algn="l"/>
              </a:tabLst>
            </a:pP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donde  i : 1…k</a:t>
            </a:r>
          </a:p>
          <a:p>
            <a:pPr>
              <a:tabLst>
                <a:tab pos="1104900" algn="l"/>
              </a:tabLst>
            </a:pP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CL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Frec. absoluta de la clase i.</a:t>
            </a:r>
          </a:p>
          <a:p>
            <a:pPr>
              <a:tabLst>
                <a:tab pos="1104900" algn="l"/>
              </a:tabLst>
            </a:pP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s-CL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 f</a:t>
            </a:r>
            <a:r>
              <a:rPr lang="es-CL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s-C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Frec. relativa de la clase i.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60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8CFA518B-5AFF-7246-9A29-A9EB6C974C7E}"/>
              </a:ext>
            </a:extLst>
          </p:cNvPr>
          <p:cNvSpPr txBox="1"/>
          <p:nvPr/>
        </p:nvSpPr>
        <p:spPr>
          <a:xfrm>
            <a:off x="2438399" y="919308"/>
            <a:ext cx="6637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II   Para datos Cualitativos Ordinales y Cuantitativos Discreto.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1397FB-BDA3-6F4E-9B26-7E1621F5E133}"/>
              </a:ext>
            </a:extLst>
          </p:cNvPr>
          <p:cNvSpPr txBox="1"/>
          <p:nvPr/>
        </p:nvSpPr>
        <p:spPr>
          <a:xfrm>
            <a:off x="2851687" y="4173614"/>
            <a:ext cx="69587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79625" algn="l"/>
              </a:tabLst>
            </a:pPr>
            <a:r>
              <a:rPr lang="es-C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es-CL" sz="2400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s-CL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Tipo de dato o valor i.</a:t>
            </a:r>
          </a:p>
          <a:p>
            <a:pPr>
              <a:tabLst>
                <a:tab pos="2079625" algn="l"/>
              </a:tabLst>
            </a:pP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 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  f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 f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+…+ f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Frecuencia absoluta acumulada de la clase i.</a:t>
            </a:r>
          </a:p>
          <a:p>
            <a:pPr>
              <a:tabLst>
                <a:tab pos="2079625" algn="l"/>
              </a:tabLst>
            </a:pP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 F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 n   	</a:t>
            </a:r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Frecuencia relativa acumulada de la clase i.</a:t>
            </a:r>
          </a:p>
          <a:p>
            <a:endParaRPr lang="es-CL" dirty="0"/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5392D85A-2558-3A49-8093-029745621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99192"/>
              </p:ext>
            </p:extLst>
          </p:nvPr>
        </p:nvGraphicFramePr>
        <p:xfrm>
          <a:off x="2851687" y="1441132"/>
          <a:ext cx="6766285" cy="2536313"/>
        </p:xfrm>
        <a:graphic>
          <a:graphicData uri="http://schemas.openxmlformats.org/drawingml/2006/table">
            <a:tbl>
              <a:tblPr firstRow="1" firstCol="1" bandRow="1"/>
              <a:tblGrid>
                <a:gridCol w="1722057">
                  <a:extLst>
                    <a:ext uri="{9D8B030D-6E8A-4147-A177-3AD203B41FA5}">
                      <a16:colId xmlns:a16="http://schemas.microsoft.com/office/drawing/2014/main" val="4084508927"/>
                    </a:ext>
                  </a:extLst>
                </a:gridCol>
                <a:gridCol w="1098201">
                  <a:extLst>
                    <a:ext uri="{9D8B030D-6E8A-4147-A177-3AD203B41FA5}">
                      <a16:colId xmlns:a16="http://schemas.microsoft.com/office/drawing/2014/main" val="2896627361"/>
                    </a:ext>
                  </a:extLst>
                </a:gridCol>
                <a:gridCol w="1177135">
                  <a:extLst>
                    <a:ext uri="{9D8B030D-6E8A-4147-A177-3AD203B41FA5}">
                      <a16:colId xmlns:a16="http://schemas.microsoft.com/office/drawing/2014/main" val="503265658"/>
                    </a:ext>
                  </a:extLst>
                </a:gridCol>
                <a:gridCol w="1384446">
                  <a:extLst>
                    <a:ext uri="{9D8B030D-6E8A-4147-A177-3AD203B41FA5}">
                      <a16:colId xmlns:a16="http://schemas.microsoft.com/office/drawing/2014/main" val="3586612426"/>
                    </a:ext>
                  </a:extLst>
                </a:gridCol>
                <a:gridCol w="1384446">
                  <a:extLst>
                    <a:ext uri="{9D8B030D-6E8A-4147-A177-3AD203B41FA5}">
                      <a16:colId xmlns:a16="http://schemas.microsoft.com/office/drawing/2014/main" val="695952571"/>
                    </a:ext>
                  </a:extLst>
                </a:gridCol>
              </a:tblGrid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Variable X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13991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042587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31928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482538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788881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n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5583"/>
                  </a:ext>
                </a:extLst>
              </a:tr>
              <a:tr h="359707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3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es-CL" sz="3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3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3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538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52284"/>
                  </a:ext>
                </a:extLst>
              </a:tr>
            </a:tbl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84FAF6B0-0359-A14D-91DF-31DA6C06B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687" y="524510"/>
            <a:ext cx="8859409" cy="594853"/>
          </a:xfrm>
        </p:spPr>
        <p:txBody>
          <a:bodyPr>
            <a:norm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Distribución o Tablas de Frecuencias</a:t>
            </a:r>
          </a:p>
        </p:txBody>
      </p:sp>
    </p:spTree>
    <p:extLst>
      <p:ext uri="{BB962C8B-B14F-4D97-AF65-F5344CB8AC3E}">
        <p14:creationId xmlns:p14="http://schemas.microsoft.com/office/powerpoint/2010/main" val="159341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150C-338A-9C48-97A2-41072355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155" y="5057491"/>
            <a:ext cx="8859409" cy="1059530"/>
          </a:xfrm>
        </p:spPr>
        <p:txBody>
          <a:bodyPr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Ejemplo</a:t>
            </a:r>
            <a:br>
              <a:rPr lang="es-CL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CL" dirty="0">
                <a:solidFill>
                  <a:schemeClr val="accent6">
                    <a:lumMod val="50000"/>
                  </a:schemeClr>
                </a:solidFill>
              </a:rPr>
              <a:t>TABLA FRECUENCIA VARIABLE NOMINAL Y ORDINAL</a:t>
            </a:r>
            <a:br>
              <a:rPr lang="es-CL" dirty="0">
                <a:solidFill>
                  <a:schemeClr val="accent6">
                    <a:lumMod val="50000"/>
                  </a:schemeClr>
                </a:solidFill>
              </a:rPr>
            </a:br>
            <a:endParaRPr lang="es-CL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6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8CFA518B-5AFF-7246-9A29-A9EB6C974C7E}"/>
              </a:ext>
            </a:extLst>
          </p:cNvPr>
          <p:cNvSpPr txBox="1"/>
          <p:nvPr/>
        </p:nvSpPr>
        <p:spPr>
          <a:xfrm>
            <a:off x="2424545" y="924216"/>
            <a:ext cx="4445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II</a:t>
            </a:r>
            <a:r>
              <a:rPr lang="es-CL" sz="20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s-CL" sz="2000" b="1" dirty="0">
                <a:solidFill>
                  <a:schemeClr val="accent1">
                    <a:lumMod val="75000"/>
                  </a:schemeClr>
                </a:solidFill>
              </a:rPr>
              <a:t>   Para datos Cuantitativos  Continuos.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1397FB-BDA3-6F4E-9B26-7E1621F5E133}"/>
              </a:ext>
            </a:extLst>
          </p:cNvPr>
          <p:cNvSpPr txBox="1"/>
          <p:nvPr/>
        </p:nvSpPr>
        <p:spPr>
          <a:xfrm>
            <a:off x="2934189" y="4420992"/>
            <a:ext cx="695873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79625" algn="l"/>
              </a:tabLst>
            </a:pP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inf i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Límite inferior del intervalo de clase i.</a:t>
            </a:r>
          </a:p>
          <a:p>
            <a:pPr>
              <a:tabLst>
                <a:tab pos="2079625" algn="l"/>
              </a:tabLst>
            </a:pP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sup i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Límite superior del intervalo de clase i.</a:t>
            </a:r>
            <a:r>
              <a:rPr lang="es-CL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s-CL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tabLst>
                <a:tab pos="2079625" algn="l"/>
              </a:tabLst>
            </a:pP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</a:t>
            </a:r>
            <a:r>
              <a:rPr lang="es-CL" sz="20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Marca de Clase i   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= (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inf i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+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L</a:t>
            </a:r>
            <a:r>
              <a:rPr lang="es-CL" sz="20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sup i</a:t>
            </a:r>
            <a:r>
              <a:rPr lang="es-C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ngXian" panose="02010600030101010101" pitchFamily="2" charset="-122"/>
                <a:cs typeface="Arial" panose="020B0604020202020204" pitchFamily="34" charset="0"/>
              </a:rPr>
              <a:t>)/2</a:t>
            </a:r>
          </a:p>
          <a:p>
            <a:endParaRPr lang="es-CL" dirty="0"/>
          </a:p>
        </p:txBody>
      </p:sp>
      <p:graphicFrame>
        <p:nvGraphicFramePr>
          <p:cNvPr id="22" name="Tabla 21">
            <a:extLst>
              <a:ext uri="{FF2B5EF4-FFF2-40B4-BE49-F238E27FC236}">
                <a16:creationId xmlns:a16="http://schemas.microsoft.com/office/drawing/2014/main" id="{5392D85A-2558-3A49-8093-029745621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14741"/>
              </p:ext>
            </p:extLst>
          </p:nvPr>
        </p:nvGraphicFramePr>
        <p:xfrm>
          <a:off x="2949429" y="1566367"/>
          <a:ext cx="6793737" cy="2612584"/>
        </p:xfrm>
        <a:graphic>
          <a:graphicData uri="http://schemas.openxmlformats.org/drawingml/2006/table">
            <a:tbl>
              <a:tblPr firstRow="1" firstCol="1" bandRow="1"/>
              <a:tblGrid>
                <a:gridCol w="1473116">
                  <a:extLst>
                    <a:ext uri="{9D8B030D-6E8A-4147-A177-3AD203B41FA5}">
                      <a16:colId xmlns:a16="http://schemas.microsoft.com/office/drawing/2014/main" val="1069930924"/>
                    </a:ext>
                  </a:extLst>
                </a:gridCol>
                <a:gridCol w="1387011">
                  <a:extLst>
                    <a:ext uri="{9D8B030D-6E8A-4147-A177-3AD203B41FA5}">
                      <a16:colId xmlns:a16="http://schemas.microsoft.com/office/drawing/2014/main" val="4084508927"/>
                    </a:ext>
                  </a:extLst>
                </a:gridCol>
                <a:gridCol w="775364">
                  <a:extLst>
                    <a:ext uri="{9D8B030D-6E8A-4147-A177-3AD203B41FA5}">
                      <a16:colId xmlns:a16="http://schemas.microsoft.com/office/drawing/2014/main" val="2896627361"/>
                    </a:ext>
                  </a:extLst>
                </a:gridCol>
                <a:gridCol w="942132">
                  <a:extLst>
                    <a:ext uri="{9D8B030D-6E8A-4147-A177-3AD203B41FA5}">
                      <a16:colId xmlns:a16="http://schemas.microsoft.com/office/drawing/2014/main" val="503265658"/>
                    </a:ext>
                  </a:extLst>
                </a:gridCol>
                <a:gridCol w="1108057">
                  <a:extLst>
                    <a:ext uri="{9D8B030D-6E8A-4147-A177-3AD203B41FA5}">
                      <a16:colId xmlns:a16="http://schemas.microsoft.com/office/drawing/2014/main" val="3586612426"/>
                    </a:ext>
                  </a:extLst>
                </a:gridCol>
                <a:gridCol w="1108057">
                  <a:extLst>
                    <a:ext uri="{9D8B030D-6E8A-4147-A177-3AD203B41FA5}">
                      <a16:colId xmlns:a16="http://schemas.microsoft.com/office/drawing/2014/main" val="695952571"/>
                    </a:ext>
                  </a:extLst>
                </a:gridCol>
              </a:tblGrid>
              <a:tr h="37253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Variable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Intervalos de clase</a:t>
                      </a:r>
                      <a:endParaRPr lang="es-CL" sz="16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4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Marca de clase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3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300" b="0" i="0" u="none" strike="noStrike" baseline="-25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</a:t>
                      </a:r>
                      <a:endParaRPr lang="es-CL" sz="3500" b="0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413991"/>
                  </a:ext>
                </a:extLst>
              </a:tr>
              <a:tr h="3725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1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1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042587"/>
                  </a:ext>
                </a:extLst>
              </a:tr>
              <a:tr h="3725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2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2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31928"/>
                  </a:ext>
                </a:extLst>
              </a:tr>
              <a:tr h="37253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…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788881"/>
                  </a:ext>
                </a:extLst>
              </a:tr>
              <a:tr h="37253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[L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 k , 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sup k</a:t>
                      </a: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]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endParaRPr lang="es-CL" sz="2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n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2000" b="0" i="0" u="none" strike="noStrike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H</a:t>
                      </a:r>
                      <a:r>
                        <a:rPr lang="es-CL" sz="2000" b="0" i="0" u="none" strike="noStrike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k</a:t>
                      </a:r>
                      <a:r>
                        <a:rPr lang="es-CL" sz="20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 = 1</a:t>
                      </a:r>
                      <a:endParaRPr lang="es-CL" sz="2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31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5583"/>
                  </a:ext>
                </a:extLst>
              </a:tr>
              <a:tr h="372539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>
                      <a:noFill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es-CL" sz="16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es-CL" sz="16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L" sz="16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es-CL" sz="16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63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CL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57" marR="132257" marT="1836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8100" cap="flat" cmpd="sng" algn="ctr">
                      <a:solidFill>
                        <a:srgbClr val="538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5228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245A9E7-196B-BF44-BEB3-1E9A86505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1687" y="524510"/>
            <a:ext cx="8536749" cy="594853"/>
          </a:xfrm>
        </p:spPr>
        <p:txBody>
          <a:bodyPr>
            <a:normAutofit/>
          </a:bodyPr>
          <a:lstStyle/>
          <a:p>
            <a:pPr algn="r"/>
            <a:r>
              <a:rPr lang="es-CL" sz="2000" dirty="0">
                <a:solidFill>
                  <a:schemeClr val="accent6">
                    <a:lumMod val="50000"/>
                  </a:schemeClr>
                </a:solidFill>
              </a:rPr>
              <a:t>Distribución o Tablas de Frecuencias</a:t>
            </a:r>
          </a:p>
        </p:txBody>
      </p:sp>
    </p:spTree>
    <p:extLst>
      <p:ext uri="{BB962C8B-B14F-4D97-AF65-F5344CB8AC3E}">
        <p14:creationId xmlns:p14="http://schemas.microsoft.com/office/powerpoint/2010/main" val="4120693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21331</TotalTime>
  <Words>1258</Words>
  <Application>Microsoft Macintosh PowerPoint</Application>
  <PresentationFormat>Panorámica</PresentationFormat>
  <Paragraphs>275</Paragraphs>
  <Slides>19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HelveticaNeue</vt:lpstr>
      <vt:lpstr>Tema de Office</vt:lpstr>
      <vt:lpstr>Equation.DSMT4</vt:lpstr>
      <vt:lpstr>Módulo Análisis Exploratorio y Estadístico Clase 1 </vt:lpstr>
      <vt:lpstr>Índice de la clase</vt:lpstr>
      <vt:lpstr>¿Qué es la Estadística?</vt:lpstr>
      <vt:lpstr>Tipos de Variables </vt:lpstr>
      <vt:lpstr>En la práctica EJERCICIO INDENTIFICACIÓN VARIABLES</vt:lpstr>
      <vt:lpstr>Distribución o Tablas de Frecuencias</vt:lpstr>
      <vt:lpstr>Distribución o Tablas de Frecuencias</vt:lpstr>
      <vt:lpstr>Ejemplo TABLA FRECUENCIA VARIABLE NOMINAL Y ORDINAL </vt:lpstr>
      <vt:lpstr>Distribución o Tablas de Frecuencias</vt:lpstr>
      <vt:lpstr>Medidas de Tendencia Central</vt:lpstr>
      <vt:lpstr>Medidas de Tendencia Central</vt:lpstr>
      <vt:lpstr>Medidas de Tendencia Central</vt:lpstr>
      <vt:lpstr>Medidas de Tendencia Central de Datos Tabulados</vt:lpstr>
      <vt:lpstr>Medidas de Tendencia Central</vt:lpstr>
      <vt:lpstr>Medidas de dispersión o Variabilidad</vt:lpstr>
      <vt:lpstr>Medidas de dispersión o Variabilidad</vt:lpstr>
      <vt:lpstr>Medidas de Posición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Javiera Ventura Coello</dc:creator>
  <cp:lastModifiedBy>YANINA LEIVA</cp:lastModifiedBy>
  <cp:revision>168</cp:revision>
  <dcterms:created xsi:type="dcterms:W3CDTF">2019-07-03T20:50:11Z</dcterms:created>
  <dcterms:modified xsi:type="dcterms:W3CDTF">2020-11-09T03:58:00Z</dcterms:modified>
</cp:coreProperties>
</file>